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5" r:id="rId3"/>
  </p:sldMasterIdLst>
  <p:notesMasterIdLst>
    <p:notesMasterId r:id="rId41"/>
  </p:notesMasterIdLst>
  <p:sldIdLst>
    <p:sldId id="2142533748" r:id="rId4"/>
    <p:sldId id="2142533839" r:id="rId5"/>
    <p:sldId id="2142533801" r:id="rId6"/>
    <p:sldId id="2142533842" r:id="rId7"/>
    <p:sldId id="2142533847" r:id="rId8"/>
    <p:sldId id="2142533844" r:id="rId9"/>
    <p:sldId id="2142533819" r:id="rId10"/>
    <p:sldId id="2142533750" r:id="rId11"/>
    <p:sldId id="2142533731" r:id="rId12"/>
    <p:sldId id="2142533848" r:id="rId13"/>
    <p:sldId id="2142533849" r:id="rId14"/>
    <p:sldId id="2142533850" r:id="rId15"/>
    <p:sldId id="2142533851" r:id="rId16"/>
    <p:sldId id="2142533852" r:id="rId17"/>
    <p:sldId id="2142533853" r:id="rId18"/>
    <p:sldId id="2142533854" r:id="rId19"/>
    <p:sldId id="2142533855" r:id="rId20"/>
    <p:sldId id="2142533887" r:id="rId21"/>
    <p:sldId id="2142533885" r:id="rId22"/>
    <p:sldId id="2142533888" r:id="rId23"/>
    <p:sldId id="2142533889" r:id="rId24"/>
    <p:sldId id="2142533886" r:id="rId25"/>
    <p:sldId id="2142533884" r:id="rId26"/>
    <p:sldId id="2142533755" r:id="rId27"/>
    <p:sldId id="2142533890" r:id="rId28"/>
    <p:sldId id="2142533900" r:id="rId29"/>
    <p:sldId id="2142533891" r:id="rId30"/>
    <p:sldId id="2142533894" r:id="rId31"/>
    <p:sldId id="2142533893" r:id="rId32"/>
    <p:sldId id="2142533895" r:id="rId33"/>
    <p:sldId id="2142533897" r:id="rId34"/>
    <p:sldId id="2142533898" r:id="rId35"/>
    <p:sldId id="2142533896" r:id="rId36"/>
    <p:sldId id="2142533892" r:id="rId37"/>
    <p:sldId id="2142533901" r:id="rId38"/>
    <p:sldId id="2142533899" r:id="rId39"/>
    <p:sldId id="2142533902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F64"/>
    <a:srgbClr val="AA914A"/>
    <a:srgbClr val="A6A6A6"/>
    <a:srgbClr val="DEEBF7"/>
    <a:srgbClr val="9CD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-24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030BC-E3E2-4121-A27A-B1045F6F4129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74D4D-6C6D-4C11-848B-74ADAFFC58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29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18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962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458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825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39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839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405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298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772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74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74D4D-6C6D-4C11-848B-74ADAFFC586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405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07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309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91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74D4D-6C6D-4C11-848B-74ADAFFC586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7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840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91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609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85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265B7-B41A-5BE9-42CF-D36190EAC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B0B271-D049-78F5-0E1E-DE67309B6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E09CB-DFD0-482B-FBEC-0A54F25EE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A9D6CB-0875-06AC-DED5-441FBD4E4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E080D1-891F-E4C8-EEC4-21890368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23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B6A4FE-EE12-C18C-3C91-451138B5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DBC6B2-8DC8-1923-DD02-36BC42BD0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A9FD89-680A-188E-1E17-9C88409E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F8DED3-32EF-D601-E9B5-F3D69C42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C7A429-8598-235E-2302-C762494B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31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FF99A18-C48B-D2E8-3BDD-D93C75955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866532-4748-141F-74B0-828940FE4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952135-F8FD-E192-8CA6-D34F3A57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AD8F01-A169-C200-1D22-DEE945AA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B111C8-8391-1E1D-4B36-3C0A1E2C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434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90134-0E62-9687-3C51-990201B410A5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31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3" cy="7778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sz="half" idx="1"/>
          </p:nvPr>
        </p:nvSpPr>
        <p:spPr>
          <a:xfrm>
            <a:off x="838418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6134110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E7C5C5-DDBE-4FD3-252A-FB3E2896BC4B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679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A54C8D-7080-BC5C-993A-270862287F17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494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004" y="241556"/>
            <a:ext cx="11358143" cy="77787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9004" y="1392488"/>
            <a:ext cx="11358143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6D637-2A31-7166-B824-3A190E52C60D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6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01D4FC-0076-4779-9CFA-E2066D012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E6BC6D-16AB-4BD1-B1DB-6AE6C2A7B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86" indent="0" algn="ctr">
              <a:buNone/>
              <a:defRPr sz="2000"/>
            </a:lvl2pPr>
            <a:lvl3pPr marL="914172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9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6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FB4CC3-479D-495F-B5B5-2C186C80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F27E-1317-4098-B889-042B5F5321B9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E03439-6A08-4F25-BF3E-4A7BA91F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E604EA-3382-4A67-B46E-16A21395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579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951C5-5A6D-4A72-A11C-888F9131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D85921-B2BD-40CF-B97E-F0780C5F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FA0CC0-1D31-4B99-96DE-1939518A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A897A-8B0B-45A6-AB3B-A98D817447B9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CE492C-820B-4ECA-A006-FB46D4C9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376C85-FFB5-4BC1-B3B9-F0E31B32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878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9414-E840-4397-A791-C01DCE56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CAA381-849D-4085-BBFE-347FAA394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7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4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6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06E428-4F5D-495D-9CB0-31F12F09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E050-C080-4B26-84F7-E018488E8E7E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6A411D-4A9D-4879-8470-FCB8EF80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A82A08-26E6-4960-9E54-EDE75F30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24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303516-5B4C-48E7-B2D4-2F060A54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160820-170F-4C64-9D53-B70A57695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6F7DBA-FCA4-40DC-B72D-BD4DBEF12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AA20B-65B2-491D-A515-9647B4B1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8CC2-0C01-4AAB-83D0-C60EAD3C37FB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661FEE-5304-4C6F-A8C9-DBEE5F0C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AA8D68-3625-455F-BD2C-4219D17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01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D3EC8-13EB-70C2-BC3A-B733C47D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D2195E-9649-614E-C5AB-DE6BDAA0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4AC961-A717-36FD-AB32-62370F86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9911A2-45F5-2CE2-34BF-2B558DB1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CA6A6A-F8FC-8665-73E6-B0D50EBC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248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2BB80-4CAC-4CF9-9294-2C829253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6A1C14-7631-4C11-8EE4-8192D1764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6" indent="0">
              <a:buNone/>
              <a:defRPr sz="2000" b="1"/>
            </a:lvl2pPr>
            <a:lvl3pPr marL="914172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B509FFE-05AB-46C7-AEBE-66042002D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501498-1C62-44ED-A64C-1A8AC40F6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6" indent="0">
              <a:buNone/>
              <a:defRPr sz="2000" b="1"/>
            </a:lvl2pPr>
            <a:lvl3pPr marL="914172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67C123-2CD6-4F88-8B32-72768C1EC8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ED72810-DDDC-4B86-904F-48306CA8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E68E-F801-4487-BF85-D4145CF32F22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EE5714C-F240-4627-86F3-13E58B20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5786CB-A279-4C35-8FAA-3A7CCCC1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739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13B5E-C645-401B-8340-9A1734BD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7B6C3B-3114-4A14-96D3-66A01259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F6D5-B0EE-4EC6-AF49-7DDCDB9CB89A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A1334-9E43-4005-B976-A31FF2CC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E971B3-8839-43F2-937A-8B66C849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711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EB26632-782E-4780-BD16-D7005A95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325BA-0BCB-4061-967D-92EF5FBF0D7A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8FFBD2D-9F6D-4C90-88E8-6D1E47861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308CDE-687A-4EFD-BBE0-263FDB07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160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48E56D-C709-47F0-9AC2-13F26901F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4724AB-2DF9-428A-BEB1-33518357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8B4EFE-8455-44CA-83D4-CEF2D5D8A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86" indent="0">
              <a:buNone/>
              <a:defRPr sz="1400"/>
            </a:lvl2pPr>
            <a:lvl3pPr marL="914172" indent="0">
              <a:buNone/>
              <a:defRPr sz="1200"/>
            </a:lvl3pPr>
            <a:lvl4pPr marL="1371257" indent="0">
              <a:buNone/>
              <a:defRPr sz="1000"/>
            </a:lvl4pPr>
            <a:lvl5pPr marL="1828343" indent="0">
              <a:buNone/>
              <a:defRPr sz="1000"/>
            </a:lvl5pPr>
            <a:lvl6pPr marL="2285429" indent="0">
              <a:buNone/>
              <a:defRPr sz="1000"/>
            </a:lvl6pPr>
            <a:lvl7pPr marL="2742514" indent="0">
              <a:buNone/>
              <a:defRPr sz="1000"/>
            </a:lvl7pPr>
            <a:lvl8pPr marL="3199600" indent="0">
              <a:buNone/>
              <a:defRPr sz="1000"/>
            </a:lvl8pPr>
            <a:lvl9pPr marL="3656686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93E988A-4598-4519-83AC-5F0EAD3A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08C1B-1AF4-43DB-9001-82C3768D0BF6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5E3977-44AF-4BA0-9057-D39A205C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6D9A07-6812-4850-9D38-DD7C2BB1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350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445DA-4CB0-4ED7-AC2F-0323F2C3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85F50F-D3DB-473E-BC7A-AD1871A072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A3728C-61DD-4FBB-8ED5-EC6DAE742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86" indent="0">
              <a:buNone/>
              <a:defRPr sz="1400"/>
            </a:lvl2pPr>
            <a:lvl3pPr marL="914172" indent="0">
              <a:buNone/>
              <a:defRPr sz="1200"/>
            </a:lvl3pPr>
            <a:lvl4pPr marL="1371257" indent="0">
              <a:buNone/>
              <a:defRPr sz="1000"/>
            </a:lvl4pPr>
            <a:lvl5pPr marL="1828343" indent="0">
              <a:buNone/>
              <a:defRPr sz="1000"/>
            </a:lvl5pPr>
            <a:lvl6pPr marL="2285429" indent="0">
              <a:buNone/>
              <a:defRPr sz="1000"/>
            </a:lvl6pPr>
            <a:lvl7pPr marL="2742514" indent="0">
              <a:buNone/>
              <a:defRPr sz="1000"/>
            </a:lvl7pPr>
            <a:lvl8pPr marL="3199600" indent="0">
              <a:buNone/>
              <a:defRPr sz="1000"/>
            </a:lvl8pPr>
            <a:lvl9pPr marL="3656686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2A60AC-F2D8-485F-922C-5AEF66935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9A35F-9F52-4EB1-8271-D522A145A530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D5F766-8D70-45E1-A73B-2C2C6A18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EEFFC3-A2FA-4AE1-BD9F-B249D55A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1743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C5080-2B15-4A77-BC4A-F6658111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A77E8DA-F83C-427B-ACBD-F7D24470D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9D9439-2707-4F8A-8FD6-69A7514A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3BDB-C91F-4C1D-9F5A-7211A91A9E2B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B4F741-4218-4AFA-8615-08C4C928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5142EF-E449-4373-A66C-DDC36C24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759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9E5CE8-B1F5-491F-A847-3DAFB6B55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2721E1-E07F-423E-A229-66A35F8FF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3F5164-BD84-49CF-9961-12381C91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33B2-7D98-4C09-9485-91ADFA4A9B96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C0CD7E-B9E9-41F6-995E-F8E4E02B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523EBD-9B05-4109-B9EB-80576F92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4684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 - 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4434" y="620715"/>
            <a:ext cx="10466917" cy="36512"/>
          </a:xfrm>
          <a:prstGeom prst="rect">
            <a:avLst/>
          </a:prstGeom>
          <a:gradFill flip="none" rotWithShape="1">
            <a:gsLst>
              <a:gs pos="0">
                <a:srgbClr val="163E74"/>
              </a:gs>
              <a:gs pos="50000">
                <a:srgbClr val="6491DA"/>
              </a:gs>
              <a:gs pos="100000">
                <a:srgbClr val="B3EAF3"/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58" tIns="60928" rIns="121858" bIns="60928"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1" y="83096"/>
            <a:ext cx="11582400" cy="609600"/>
          </a:xfrm>
          <a:noFill/>
        </p:spPr>
        <p:txBody>
          <a:bodyPr/>
          <a:lstStyle>
            <a:lvl1pPr algn="l">
              <a:defRPr sz="2999">
                <a:solidFill>
                  <a:srgbClr val="00458A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7" name="文字版面配置區 4">
            <a:extLst>
              <a:ext uri="{FF2B5EF4-FFF2-40B4-BE49-F238E27FC236}">
                <a16:creationId xmlns:a16="http://schemas.microsoft.com/office/drawing/2014/main" id="{F13AEE7E-15D6-4AA7-8B85-571291B685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1" y="1052514"/>
            <a:ext cx="11582400" cy="504031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rgbClr val="002A8F"/>
              </a:buCl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2132587" indent="-304655">
              <a:lnSpc>
                <a:spcPct val="100000"/>
              </a:lnSpc>
              <a:spcBef>
                <a:spcPts val="600"/>
              </a:spcBef>
              <a:buClr>
                <a:srgbClr val="002A8F"/>
              </a:buClr>
              <a:buFont typeface="Wingdings" panose="05000000000000000000" pitchFamily="2" charset="2"/>
              <a:buChar char="n"/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741897" indent="-304655">
              <a:lnSpc>
                <a:spcPct val="100000"/>
              </a:lnSpc>
              <a:spcBef>
                <a:spcPts val="600"/>
              </a:spcBef>
              <a:buClr>
                <a:srgbClr val="00458A"/>
              </a:buClr>
              <a:buFont typeface="Wingdings" panose="05000000000000000000" pitchFamily="2" charset="2"/>
              <a:buChar char="n"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40300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7"/>
            <a:ext cx="10515164" cy="777875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419" y="1392490"/>
            <a:ext cx="10515164" cy="43513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89992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7"/>
            <a:ext cx="10515164" cy="777875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sz="half" idx="1"/>
          </p:nvPr>
        </p:nvSpPr>
        <p:spPr>
          <a:xfrm>
            <a:off x="838419" y="1253333"/>
            <a:ext cx="5219471" cy="435133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6134112" y="1253333"/>
            <a:ext cx="5219471" cy="435133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1166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8BAB8-6201-0422-A991-596337F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67FBFA-783A-57FC-83F6-BD0FE34D1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63B95-1ED0-AD22-46CB-2A57DC20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D1A3E-14EC-898D-227B-A12D8CFE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86E03-4F08-383F-E0BE-C71A9A0A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703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 - 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042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84534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" y="771873"/>
            <a:ext cx="4194270" cy="53550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9474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B6ADB-A8B3-E159-9964-405A2504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D5B9F-E109-E05E-FC48-9DD0812F4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48D80EB-09AA-3066-093A-0F2EC6E9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8BC555-8B19-8803-51D3-FE8635C1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BA0B0-7787-D11B-D96C-A5EF6A0A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AF7A7B-5440-AF50-4368-59A3572D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43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BDC5-3CFC-C01D-ADF5-EBD1B9BA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C1644B-B701-C621-4C00-D80E400CF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10F130-B750-609C-79E5-8A6004D2E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E156C16-E4A0-7C62-599E-D491F5626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7572F5-3E31-1631-4F06-B4A7DB2D3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5FC2B78-82AF-A04F-DAAB-D891057E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DDCDEA-04A2-CD4F-F192-7DD63008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177174-8442-417B-F98A-9B0781E9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78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F1ACE-EF2B-7C68-32D2-250692E1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6FA741-0FA0-0851-8E73-3E513F63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98A18C-D67F-7476-343B-2136F7FB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E719E7-A454-1762-A087-48949346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74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2A6499-8FC1-F35B-6A7C-CE349EE8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D508328-2660-2465-84FC-371A6C61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D1B2B9-EA8E-DBB9-482B-45C24D5F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52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23C7D-CBF3-229C-2941-B70813F5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5C39A1-69F1-317F-0BCA-3700480C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88F34B-15AC-E02C-E298-4B13DB92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AC157C-5509-6CB8-9246-4C69B8AE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D681AC-56B6-7726-BAFB-EC8C7F2D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C209BF-EBEC-C668-64AB-86D1FA90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46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B8E44-651A-F920-CB8F-1423C5FA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B306D50-70F8-83C9-F09F-80548EB75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D6CB3D-E859-C834-1ED4-DD849D3DF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98406-E938-DA30-62F1-B191F886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7CBABA-2124-26A5-D945-9763107D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FEFA71-FF19-8767-4565-1A6872AD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00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492577E-4C0C-CE41-DDDF-96B84CD9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A9F3EB-90FD-2919-B809-41FAFFBF0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378F02-D62C-4153-B4FE-CD3ECCBA9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BDB81-C0DE-4B6F-8703-41A764B9F212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788E04-470A-E282-CC26-FE82C8CCE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958876-8D25-0CDF-B641-F0F67872C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DBF1-2525-456B-9642-663458B33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14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E3F26AA5-37F1-E779-C3CA-675ED39C2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3251" y="90891"/>
            <a:ext cx="682811" cy="682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433210-8B0A-C64E-1831-2C0BA62B65A8}"/>
              </a:ext>
            </a:extLst>
          </p:cNvPr>
          <p:cNvSpPr/>
          <p:nvPr userDrawn="1"/>
        </p:nvSpPr>
        <p:spPr>
          <a:xfrm>
            <a:off x="0" y="6337300"/>
            <a:ext cx="12192000" cy="5207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TW" sz="90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93E973A5-5263-8E02-69EB-80539EA404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DAFC519-F678-885D-E0DD-E5F546122D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58D89-23F0-5FA3-8653-39139D05459A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58125" y="6578563"/>
            <a:ext cx="0" cy="143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23">
            <a:extLst>
              <a:ext uri="{FF2B5EF4-FFF2-40B4-BE49-F238E27FC236}">
                <a16:creationId xmlns:a16="http://schemas.microsoft.com/office/drawing/2014/main" id="{B4C955E5-E786-ACDE-18FA-866C91B20F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57453" y="6446044"/>
            <a:ext cx="352945" cy="27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/>
          <a:p>
            <a:pPr algn="ctr"/>
            <a:fld id="{B137C29A-0912-4B9D-B63A-7EE0D168282D}" type="slidenum">
              <a:rPr lang="id-ID" altLang="zh-TW" sz="1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pPr algn="ctr"/>
              <a:t>‹#›</a:t>
            </a:fld>
            <a:endParaRPr lang="id-ID" altLang="zh-TW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BDDECC3E-4DCB-7F34-9F52-35B9C2E633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21754" y="6425407"/>
            <a:ext cx="4331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kumimoji="1"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桑尼數據科學版權所有 保留一切權利</a:t>
            </a:r>
            <a:endParaRPr kumimoji="1" lang="en-US" altLang="zh-TW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r"/>
            <a:r>
              <a:rPr kumimoji="1" lang="en-US" altLang="zh-TW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© 2024 SUNNY DATA SCIENCE. All rights reserved</a:t>
            </a:r>
            <a:endParaRPr kumimoji="1"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圖片 10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03EEB0C0-4280-8DEC-D409-91128A8F0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2143"/>
            <a:ext cx="880395" cy="8803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8D3311-5B2F-DECC-2760-17645E9F91AC}"/>
              </a:ext>
            </a:extLst>
          </p:cNvPr>
          <p:cNvSpPr txBox="1"/>
          <p:nvPr userDrawn="1"/>
        </p:nvSpPr>
        <p:spPr>
          <a:xfrm>
            <a:off x="758124" y="6515363"/>
            <a:ext cx="4331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iSpan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資展國際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數據科學領導品牌</a:t>
            </a:r>
          </a:p>
        </p:txBody>
      </p:sp>
    </p:spTree>
    <p:extLst>
      <p:ext uri="{BB962C8B-B14F-4D97-AF65-F5344CB8AC3E}">
        <p14:creationId xmlns:p14="http://schemas.microsoft.com/office/powerpoint/2010/main" val="85612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 spc="15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9pPr>
    </p:titleStyle>
    <p:bodyStyle>
      <a:lvl1pPr algn="l" defTabSz="91360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4564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9136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1370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18280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C531FD8-D8A6-4EAD-A74B-9D7B6E6F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774320-6AC5-40CC-AE03-65044302D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848481-F263-4141-9766-6DE5E3CE3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7564C-6FDE-42DB-B383-421ACCDC8B3D}" type="datetime1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9451E1-7770-4CC6-AD7F-EE3DD7940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6EA5DA-5DA2-4C82-A9F9-AAD9B2073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861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A2573D6-8C9C-47F1-B249-B64243C6FB52}"/>
              </a:ext>
            </a:extLst>
          </p:cNvPr>
          <p:cNvSpPr/>
          <p:nvPr userDrawn="1"/>
        </p:nvSpPr>
        <p:spPr>
          <a:xfrm>
            <a:off x="1" y="6338768"/>
            <a:ext cx="12190413" cy="520821"/>
          </a:xfrm>
          <a:prstGeom prst="rect">
            <a:avLst/>
          </a:prstGeom>
          <a:solidFill>
            <a:srgbClr val="737572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8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93B8F146-2CBE-453D-90B1-F70BAAB405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7" y="6447536"/>
            <a:ext cx="1346375" cy="29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3">
            <a:extLst>
              <a:ext uri="{FF2B5EF4-FFF2-40B4-BE49-F238E27FC236}">
                <a16:creationId xmlns:a16="http://schemas.microsoft.com/office/drawing/2014/main" id="{36893592-5FF2-4762-A21F-D408753244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0699" y="6447537"/>
            <a:ext cx="383376" cy="30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9" tIns="45705" rIns="91409" bIns="45705">
            <a:spAutoFit/>
          </a:bodyPr>
          <a:lstStyle/>
          <a:p>
            <a:pPr algn="ctr" defTabSz="1218865"/>
            <a:fld id="{BC8525F0-9B15-40E2-A2AD-6C10B5EC1300}" type="slidenum">
              <a:rPr lang="id-ID" altLang="zh-TW" sz="1400" b="1">
                <a:solidFill>
                  <a:srgbClr val="FFFFFF"/>
                </a:solidFill>
                <a:latin typeface="Lato Light"/>
                <a:ea typeface="Lato Light"/>
                <a:cs typeface="Lato Light"/>
              </a:rPr>
              <a:pPr algn="ctr" defTabSz="1218865"/>
              <a:t>‹#›</a:t>
            </a:fld>
            <a:endParaRPr lang="id-ID" altLang="zh-TW" sz="1200" b="1">
              <a:solidFill>
                <a:srgbClr val="FFFFFF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18" name="文字方塊 2">
            <a:extLst>
              <a:ext uri="{FF2B5EF4-FFF2-40B4-BE49-F238E27FC236}">
                <a16:creationId xmlns:a16="http://schemas.microsoft.com/office/drawing/2014/main" id="{8C62B17F-3A9F-493E-8F77-D39844BBC5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20840" y="6426895"/>
            <a:ext cx="4331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1218865"/>
            <a:r>
              <a:rPr kumimoji="1" lang="zh-TW" altLang="en-US" sz="1000" dirty="0">
                <a:solidFill>
                  <a:srgbClr val="7375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華新麗華版權所有 保留一切權利</a:t>
            </a:r>
            <a:endParaRPr kumimoji="1" lang="en-US" altLang="zh-TW" sz="1000" dirty="0">
              <a:solidFill>
                <a:srgbClr val="73757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r" defTabSz="1218865"/>
            <a:r>
              <a:rPr kumimoji="1" lang="en-US" altLang="zh-TW" sz="1000" dirty="0">
                <a:solidFill>
                  <a:srgbClr val="7375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© 2023 </a:t>
            </a:r>
            <a:r>
              <a:rPr kumimoji="1" lang="en-US" altLang="zh-TW" sz="1000" dirty="0" err="1">
                <a:solidFill>
                  <a:srgbClr val="7375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Walsin</a:t>
            </a:r>
            <a:r>
              <a:rPr kumimoji="1" lang="en-US" altLang="zh-TW" sz="1000" dirty="0">
                <a:solidFill>
                  <a:srgbClr val="7375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00" dirty="0" err="1">
                <a:solidFill>
                  <a:srgbClr val="7375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Lihwa</a:t>
            </a:r>
            <a:r>
              <a:rPr kumimoji="1" lang="en-US" altLang="zh-TW" sz="1000" dirty="0">
                <a:solidFill>
                  <a:srgbClr val="7375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 All rights reserved</a:t>
            </a:r>
            <a:endParaRPr kumimoji="1" lang="zh-TW" altLang="en-US" sz="1000" dirty="0">
              <a:solidFill>
                <a:srgbClr val="73757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170049-3FBB-145F-7900-487FC358694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5310C3-75D9-1C04-1987-BE30EE62F47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141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-adways.com.tw/news/253" TargetMode="External"/><Relationship Id="rId2" Type="http://schemas.openxmlformats.org/officeDocument/2006/relationships/hyperlink" Target="https://www.linkflowtech.com/news/142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hyperlink" Target="https://coggle.it/diagram/Xjp5TJiXnjNH-Vej/t/%E8%81%9A%E9%A1%9E%E6%BC%94%E7%AE%97%E6%B3%95-%EF%BC%88cluster-analysis%EF%BC%89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3734FD2-73D3-4049-AC04-BCE7F55CAD84}"/>
              </a:ext>
            </a:extLst>
          </p:cNvPr>
          <p:cNvSpPr/>
          <p:nvPr/>
        </p:nvSpPr>
        <p:spPr>
          <a:xfrm>
            <a:off x="441854" y="592667"/>
            <a:ext cx="11294534" cy="522010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7CAA645-91AA-4E0E-B640-779DE359254B}"/>
              </a:ext>
            </a:extLst>
          </p:cNvPr>
          <p:cNvCxnSpPr>
            <a:cxnSpLocks/>
          </p:cNvCxnSpPr>
          <p:nvPr/>
        </p:nvCxnSpPr>
        <p:spPr>
          <a:xfrm>
            <a:off x="441854" y="1250619"/>
            <a:ext cx="147320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B8DE8BA-B7E5-4C0C-B429-ABE34C611A07}"/>
              </a:ext>
            </a:extLst>
          </p:cNvPr>
          <p:cNvSpPr/>
          <p:nvPr/>
        </p:nvSpPr>
        <p:spPr>
          <a:xfrm>
            <a:off x="306388" y="812800"/>
            <a:ext cx="1608667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t>Agenda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476520-0084-4FC1-B5E2-21ADB7A9F6B5}"/>
              </a:ext>
            </a:extLst>
          </p:cNvPr>
          <p:cNvSpPr/>
          <p:nvPr/>
        </p:nvSpPr>
        <p:spPr>
          <a:xfrm>
            <a:off x="602707" y="181390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01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650688-780F-48D6-8B2C-FF68ACED1FBC}"/>
              </a:ext>
            </a:extLst>
          </p:cNvPr>
          <p:cNvSpPr/>
          <p:nvPr/>
        </p:nvSpPr>
        <p:spPr>
          <a:xfrm>
            <a:off x="602707" y="2530900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02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E79FB052-4C24-4FE3-9BA5-3298670AD885}"/>
              </a:ext>
            </a:extLst>
          </p:cNvPr>
          <p:cNvSpPr txBox="1">
            <a:spLocks/>
          </p:cNvSpPr>
          <p:nvPr/>
        </p:nvSpPr>
        <p:spPr bwMode="auto">
          <a:xfrm>
            <a:off x="1654925" y="241333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Hierarchical_clustering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737572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07462397-5994-983F-6AE1-01FDDC48C490}"/>
              </a:ext>
            </a:extLst>
          </p:cNvPr>
          <p:cNvSpPr txBox="1">
            <a:spLocks/>
          </p:cNvSpPr>
          <p:nvPr/>
        </p:nvSpPr>
        <p:spPr bwMode="auto">
          <a:xfrm>
            <a:off x="1654925" y="168615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737572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9ECDB-786C-CF16-5B72-FC3417102394}"/>
              </a:ext>
            </a:extLst>
          </p:cNvPr>
          <p:cNvSpPr/>
          <p:nvPr/>
        </p:nvSpPr>
        <p:spPr>
          <a:xfrm>
            <a:off x="602707" y="322701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03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84EB0D-D567-E568-4709-601F609B302D}"/>
              </a:ext>
            </a:extLst>
          </p:cNvPr>
          <p:cNvSpPr txBox="1">
            <a:spLocks/>
          </p:cNvSpPr>
          <p:nvPr/>
        </p:nvSpPr>
        <p:spPr bwMode="auto">
          <a:xfrm>
            <a:off x="1654925" y="3109449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DBSCAN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561FA3-8B31-DCB7-975B-353B231650C6}"/>
              </a:ext>
            </a:extLst>
          </p:cNvPr>
          <p:cNvSpPr txBox="1"/>
          <p:nvPr/>
        </p:nvSpPr>
        <p:spPr>
          <a:xfrm>
            <a:off x="315556" y="187868"/>
            <a:ext cx="610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分群模型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Clustering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B5137F-B377-4610-E61C-22E2FEA61076}"/>
              </a:ext>
            </a:extLst>
          </p:cNvPr>
          <p:cNvSpPr/>
          <p:nvPr/>
        </p:nvSpPr>
        <p:spPr>
          <a:xfrm>
            <a:off x="602707" y="3953413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04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3">
            <a:extLst>
              <a:ext uri="{FF2B5EF4-FFF2-40B4-BE49-F238E27FC236}">
                <a16:creationId xmlns:a16="http://schemas.microsoft.com/office/drawing/2014/main" id="{BCF92238-20CD-A0F7-0C6F-F04F7D039418}"/>
              </a:ext>
            </a:extLst>
          </p:cNvPr>
          <p:cNvSpPr txBox="1">
            <a:spLocks/>
          </p:cNvSpPr>
          <p:nvPr/>
        </p:nvSpPr>
        <p:spPr bwMode="auto">
          <a:xfrm>
            <a:off x="1654925" y="3835843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292124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4F4D40-6B1A-A41D-738A-167AC9E11A1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 means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7027D9-BF04-DA11-FD1C-6D4689A5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79" y="1711325"/>
            <a:ext cx="6456641" cy="38210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BC2767-C0B0-FCF1-7605-D9B93E070DA7}"/>
              </a:ext>
            </a:extLst>
          </p:cNvPr>
          <p:cNvSpPr/>
          <p:nvPr/>
        </p:nvSpPr>
        <p:spPr>
          <a:xfrm>
            <a:off x="3619500" y="1711325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B5A96D28-9E35-E9FF-DA65-E9B0CE8889A7}"/>
              </a:ext>
            </a:extLst>
          </p:cNvPr>
          <p:cNvSpPr/>
          <p:nvPr/>
        </p:nvSpPr>
        <p:spPr>
          <a:xfrm>
            <a:off x="3857625" y="330517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DAA0035-710C-44B5-42C9-F0B10AC0BE63}"/>
              </a:ext>
            </a:extLst>
          </p:cNvPr>
          <p:cNvSpPr/>
          <p:nvPr/>
        </p:nvSpPr>
        <p:spPr>
          <a:xfrm>
            <a:off x="4248150" y="36218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加號 11">
            <a:extLst>
              <a:ext uri="{FF2B5EF4-FFF2-40B4-BE49-F238E27FC236}">
                <a16:creationId xmlns:a16="http://schemas.microsoft.com/office/drawing/2014/main" id="{9DAE0FA4-59F0-C3DA-F19D-91105F821BB6}"/>
              </a:ext>
            </a:extLst>
          </p:cNvPr>
          <p:cNvSpPr/>
          <p:nvPr/>
        </p:nvSpPr>
        <p:spPr>
          <a:xfrm>
            <a:off x="4999971" y="370759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2EFD2A22-5A62-B6CE-08EE-8654B1BF6D60}"/>
              </a:ext>
            </a:extLst>
          </p:cNvPr>
          <p:cNvSpPr/>
          <p:nvPr/>
        </p:nvSpPr>
        <p:spPr>
          <a:xfrm>
            <a:off x="4761846" y="322499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59F78706-EAAA-02D2-679A-A36D44E009CB}"/>
              </a:ext>
            </a:extLst>
          </p:cNvPr>
          <p:cNvSpPr/>
          <p:nvPr/>
        </p:nvSpPr>
        <p:spPr>
          <a:xfrm>
            <a:off x="6220992" y="3033733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62D35B26-8218-F247-3CF5-41F74010F5B6}"/>
              </a:ext>
            </a:extLst>
          </p:cNvPr>
          <p:cNvSpPr/>
          <p:nvPr/>
        </p:nvSpPr>
        <p:spPr>
          <a:xfrm>
            <a:off x="5536499" y="280352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加號 21">
            <a:extLst>
              <a:ext uri="{FF2B5EF4-FFF2-40B4-BE49-F238E27FC236}">
                <a16:creationId xmlns:a16="http://schemas.microsoft.com/office/drawing/2014/main" id="{AE07E455-5B72-68E2-5DCC-2B7DAF5261A5}"/>
              </a:ext>
            </a:extLst>
          </p:cNvPr>
          <p:cNvSpPr/>
          <p:nvPr/>
        </p:nvSpPr>
        <p:spPr>
          <a:xfrm>
            <a:off x="5751792" y="420052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加號 22">
            <a:extLst>
              <a:ext uri="{FF2B5EF4-FFF2-40B4-BE49-F238E27FC236}">
                <a16:creationId xmlns:a16="http://schemas.microsoft.com/office/drawing/2014/main" id="{51D5A2A4-9081-93FB-55C6-10164DB5A174}"/>
              </a:ext>
            </a:extLst>
          </p:cNvPr>
          <p:cNvSpPr/>
          <p:nvPr/>
        </p:nvSpPr>
        <p:spPr>
          <a:xfrm>
            <a:off x="6153152" y="403144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>
            <a:extLst>
              <a:ext uri="{FF2B5EF4-FFF2-40B4-BE49-F238E27FC236}">
                <a16:creationId xmlns:a16="http://schemas.microsoft.com/office/drawing/2014/main" id="{FE0A8CE7-9819-29D0-3BD3-756EC2123904}"/>
              </a:ext>
            </a:extLst>
          </p:cNvPr>
          <p:cNvSpPr/>
          <p:nvPr/>
        </p:nvSpPr>
        <p:spPr>
          <a:xfrm>
            <a:off x="5523845" y="361789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加號 24">
            <a:extLst>
              <a:ext uri="{FF2B5EF4-FFF2-40B4-BE49-F238E27FC236}">
                <a16:creationId xmlns:a16="http://schemas.microsoft.com/office/drawing/2014/main" id="{51741B2D-D34C-CF0A-C940-63B24E59CC78}"/>
              </a:ext>
            </a:extLst>
          </p:cNvPr>
          <p:cNvSpPr/>
          <p:nvPr/>
        </p:nvSpPr>
        <p:spPr>
          <a:xfrm>
            <a:off x="5952144" y="2220129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C33BBB5F-F565-32B9-1A8E-EB7822EE176D}"/>
              </a:ext>
            </a:extLst>
          </p:cNvPr>
          <p:cNvSpPr/>
          <p:nvPr/>
        </p:nvSpPr>
        <p:spPr>
          <a:xfrm>
            <a:off x="6618894" y="1768219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加號 27">
            <a:extLst>
              <a:ext uri="{FF2B5EF4-FFF2-40B4-BE49-F238E27FC236}">
                <a16:creationId xmlns:a16="http://schemas.microsoft.com/office/drawing/2014/main" id="{9F3EE67E-EFC6-3058-1CF6-8C0F71D475B0}"/>
              </a:ext>
            </a:extLst>
          </p:cNvPr>
          <p:cNvSpPr/>
          <p:nvPr/>
        </p:nvSpPr>
        <p:spPr>
          <a:xfrm>
            <a:off x="6983645" y="292019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4EBB94D3-0786-A225-03B1-64E36B382A66}"/>
              </a:ext>
            </a:extLst>
          </p:cNvPr>
          <p:cNvSpPr/>
          <p:nvPr/>
        </p:nvSpPr>
        <p:spPr>
          <a:xfrm>
            <a:off x="5304771" y="249872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加號 29">
            <a:extLst>
              <a:ext uri="{FF2B5EF4-FFF2-40B4-BE49-F238E27FC236}">
                <a16:creationId xmlns:a16="http://schemas.microsoft.com/office/drawing/2014/main" id="{ECF97682-C268-E14D-2145-9DF9444B0D23}"/>
              </a:ext>
            </a:extLst>
          </p:cNvPr>
          <p:cNvSpPr/>
          <p:nvPr/>
        </p:nvSpPr>
        <p:spPr>
          <a:xfrm>
            <a:off x="6650922" y="2149859"/>
            <a:ext cx="304800" cy="304800"/>
          </a:xfrm>
          <a:prstGeom prst="mathPlus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加號 30">
            <a:extLst>
              <a:ext uri="{FF2B5EF4-FFF2-40B4-BE49-F238E27FC236}">
                <a16:creationId xmlns:a16="http://schemas.microsoft.com/office/drawing/2014/main" id="{3BA77593-A6A4-8E5A-31CB-950CE63DA147}"/>
              </a:ext>
            </a:extLst>
          </p:cNvPr>
          <p:cNvSpPr/>
          <p:nvPr/>
        </p:nvSpPr>
        <p:spPr>
          <a:xfrm>
            <a:off x="4855766" y="2881333"/>
            <a:ext cx="304800" cy="304800"/>
          </a:xfrm>
          <a:prstGeom prst="mathPlus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074" name="Picture 2" descr="K-Means">
            <a:extLst>
              <a:ext uri="{FF2B5EF4-FFF2-40B4-BE49-F238E27FC236}">
                <a16:creationId xmlns:a16="http://schemas.microsoft.com/office/drawing/2014/main" id="{2EC99885-AF36-87CB-9027-5056C70A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45" y="3609975"/>
            <a:ext cx="3036387" cy="14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56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4F4D40-6B1A-A41D-738A-167AC9E11A1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 means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7027D9-BF04-DA11-FD1C-6D4689A5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79" y="1711325"/>
            <a:ext cx="6456641" cy="38210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BC2767-C0B0-FCF1-7605-D9B93E070DA7}"/>
              </a:ext>
            </a:extLst>
          </p:cNvPr>
          <p:cNvSpPr/>
          <p:nvPr/>
        </p:nvSpPr>
        <p:spPr>
          <a:xfrm>
            <a:off x="3785206" y="1711325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B5A96D28-9E35-E9FF-DA65-E9B0CE8889A7}"/>
              </a:ext>
            </a:extLst>
          </p:cNvPr>
          <p:cNvSpPr/>
          <p:nvPr/>
        </p:nvSpPr>
        <p:spPr>
          <a:xfrm>
            <a:off x="3857625" y="330517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DAA0035-710C-44B5-42C9-F0B10AC0BE63}"/>
              </a:ext>
            </a:extLst>
          </p:cNvPr>
          <p:cNvSpPr/>
          <p:nvPr/>
        </p:nvSpPr>
        <p:spPr>
          <a:xfrm>
            <a:off x="4248150" y="3621870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加號 11">
            <a:extLst>
              <a:ext uri="{FF2B5EF4-FFF2-40B4-BE49-F238E27FC236}">
                <a16:creationId xmlns:a16="http://schemas.microsoft.com/office/drawing/2014/main" id="{9DAE0FA4-59F0-C3DA-F19D-91105F821BB6}"/>
              </a:ext>
            </a:extLst>
          </p:cNvPr>
          <p:cNvSpPr/>
          <p:nvPr/>
        </p:nvSpPr>
        <p:spPr>
          <a:xfrm>
            <a:off x="4999971" y="37075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2EFD2A22-5A62-B6CE-08EE-8654B1BF6D60}"/>
              </a:ext>
            </a:extLst>
          </p:cNvPr>
          <p:cNvSpPr/>
          <p:nvPr/>
        </p:nvSpPr>
        <p:spPr>
          <a:xfrm>
            <a:off x="4761846" y="322499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59F78706-EAAA-02D2-679A-A36D44E009CB}"/>
              </a:ext>
            </a:extLst>
          </p:cNvPr>
          <p:cNvSpPr/>
          <p:nvPr/>
        </p:nvSpPr>
        <p:spPr>
          <a:xfrm>
            <a:off x="6220992" y="30337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62D35B26-8218-F247-3CF5-41F74010F5B6}"/>
              </a:ext>
            </a:extLst>
          </p:cNvPr>
          <p:cNvSpPr/>
          <p:nvPr/>
        </p:nvSpPr>
        <p:spPr>
          <a:xfrm>
            <a:off x="5536499" y="280352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加號 21">
            <a:extLst>
              <a:ext uri="{FF2B5EF4-FFF2-40B4-BE49-F238E27FC236}">
                <a16:creationId xmlns:a16="http://schemas.microsoft.com/office/drawing/2014/main" id="{AE07E455-5B72-68E2-5DCC-2B7DAF5261A5}"/>
              </a:ext>
            </a:extLst>
          </p:cNvPr>
          <p:cNvSpPr/>
          <p:nvPr/>
        </p:nvSpPr>
        <p:spPr>
          <a:xfrm>
            <a:off x="5751792" y="420052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加號 22">
            <a:extLst>
              <a:ext uri="{FF2B5EF4-FFF2-40B4-BE49-F238E27FC236}">
                <a16:creationId xmlns:a16="http://schemas.microsoft.com/office/drawing/2014/main" id="{51D5A2A4-9081-93FB-55C6-10164DB5A174}"/>
              </a:ext>
            </a:extLst>
          </p:cNvPr>
          <p:cNvSpPr/>
          <p:nvPr/>
        </p:nvSpPr>
        <p:spPr>
          <a:xfrm>
            <a:off x="6153152" y="403144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>
            <a:extLst>
              <a:ext uri="{FF2B5EF4-FFF2-40B4-BE49-F238E27FC236}">
                <a16:creationId xmlns:a16="http://schemas.microsoft.com/office/drawing/2014/main" id="{FE0A8CE7-9819-29D0-3BD3-756EC2123904}"/>
              </a:ext>
            </a:extLst>
          </p:cNvPr>
          <p:cNvSpPr/>
          <p:nvPr/>
        </p:nvSpPr>
        <p:spPr>
          <a:xfrm>
            <a:off x="5523845" y="361789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加號 24">
            <a:extLst>
              <a:ext uri="{FF2B5EF4-FFF2-40B4-BE49-F238E27FC236}">
                <a16:creationId xmlns:a16="http://schemas.microsoft.com/office/drawing/2014/main" id="{51741B2D-D34C-CF0A-C940-63B24E59CC78}"/>
              </a:ext>
            </a:extLst>
          </p:cNvPr>
          <p:cNvSpPr/>
          <p:nvPr/>
        </p:nvSpPr>
        <p:spPr>
          <a:xfrm>
            <a:off x="5952144" y="222012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C33BBB5F-F565-32B9-1A8E-EB7822EE176D}"/>
              </a:ext>
            </a:extLst>
          </p:cNvPr>
          <p:cNvSpPr/>
          <p:nvPr/>
        </p:nvSpPr>
        <p:spPr>
          <a:xfrm>
            <a:off x="6618894" y="176821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加號 26">
            <a:extLst>
              <a:ext uri="{FF2B5EF4-FFF2-40B4-BE49-F238E27FC236}">
                <a16:creationId xmlns:a16="http://schemas.microsoft.com/office/drawing/2014/main" id="{8E499F24-6898-9897-26EC-CEAD92D3E5FF}"/>
              </a:ext>
            </a:extLst>
          </p:cNvPr>
          <p:cNvSpPr/>
          <p:nvPr/>
        </p:nvSpPr>
        <p:spPr>
          <a:xfrm>
            <a:off x="6650922" y="2149859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加號 27">
            <a:extLst>
              <a:ext uri="{FF2B5EF4-FFF2-40B4-BE49-F238E27FC236}">
                <a16:creationId xmlns:a16="http://schemas.microsoft.com/office/drawing/2014/main" id="{9F3EE67E-EFC6-3058-1CF6-8C0F71D475B0}"/>
              </a:ext>
            </a:extLst>
          </p:cNvPr>
          <p:cNvSpPr/>
          <p:nvPr/>
        </p:nvSpPr>
        <p:spPr>
          <a:xfrm>
            <a:off x="6983645" y="29201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4EBB94D3-0786-A225-03B1-64E36B382A66}"/>
              </a:ext>
            </a:extLst>
          </p:cNvPr>
          <p:cNvSpPr/>
          <p:nvPr/>
        </p:nvSpPr>
        <p:spPr>
          <a:xfrm>
            <a:off x="5289831" y="2512208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接點 7">
            <a:extLst>
              <a:ext uri="{FF2B5EF4-FFF2-40B4-BE49-F238E27FC236}">
                <a16:creationId xmlns:a16="http://schemas.microsoft.com/office/drawing/2014/main" id="{B86C04B9-8201-2352-2F06-6AC05F38E75A}"/>
              </a:ext>
            </a:extLst>
          </p:cNvPr>
          <p:cNvSpPr/>
          <p:nvPr/>
        </p:nvSpPr>
        <p:spPr>
          <a:xfrm>
            <a:off x="4394153" y="2759074"/>
            <a:ext cx="219075" cy="219075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6F8C65E7-269B-35E5-4137-541E5B8DB524}"/>
              </a:ext>
            </a:extLst>
          </p:cNvPr>
          <p:cNvSpPr/>
          <p:nvPr/>
        </p:nvSpPr>
        <p:spPr>
          <a:xfrm>
            <a:off x="5391807" y="4107623"/>
            <a:ext cx="219075" cy="21907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90E0363-A668-8403-101C-E3B1CFB72A5A}"/>
              </a:ext>
            </a:extLst>
          </p:cNvPr>
          <p:cNvCxnSpPr/>
          <p:nvPr/>
        </p:nvCxnSpPr>
        <p:spPr>
          <a:xfrm flipV="1">
            <a:off x="3894417" y="1405730"/>
            <a:ext cx="3810000" cy="31448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945839A-AD03-832F-9718-5469DE8A4BE7}"/>
              </a:ext>
            </a:extLst>
          </p:cNvPr>
          <p:cNvSpPr/>
          <p:nvPr/>
        </p:nvSpPr>
        <p:spPr>
          <a:xfrm>
            <a:off x="9201149" y="1711325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隨機定義質心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AC39249-5E7B-3712-368C-4A514DA99539}"/>
              </a:ext>
            </a:extLst>
          </p:cNvPr>
          <p:cNvSpPr/>
          <p:nvPr/>
        </p:nvSpPr>
        <p:spPr>
          <a:xfrm>
            <a:off x="9201149" y="2402443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計算中垂線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253EB4E-DB5B-C782-49D5-D59E30F9ABC8}"/>
              </a:ext>
            </a:extLst>
          </p:cNvPr>
          <p:cNvSpPr/>
          <p:nvPr/>
        </p:nvSpPr>
        <p:spPr>
          <a:xfrm>
            <a:off x="9201149" y="3095376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同側標註</a:t>
            </a:r>
          </a:p>
        </p:txBody>
      </p:sp>
      <p:sp>
        <p:nvSpPr>
          <p:cNvPr id="30" name="加號 29">
            <a:extLst>
              <a:ext uri="{FF2B5EF4-FFF2-40B4-BE49-F238E27FC236}">
                <a16:creationId xmlns:a16="http://schemas.microsoft.com/office/drawing/2014/main" id="{182AAE1D-C2E4-A034-D88C-2E80D4AA0474}"/>
              </a:ext>
            </a:extLst>
          </p:cNvPr>
          <p:cNvSpPr/>
          <p:nvPr/>
        </p:nvSpPr>
        <p:spPr>
          <a:xfrm>
            <a:off x="4855766" y="2881333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6CF818-246C-DCE5-3682-D1516DE3C82C}"/>
              </a:ext>
            </a:extLst>
          </p:cNvPr>
          <p:cNvSpPr txBox="1"/>
          <p:nvPr/>
        </p:nvSpPr>
        <p:spPr>
          <a:xfrm>
            <a:off x="1322667" y="152665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iter1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50D1D12-095C-34DF-9472-6872610D5F29}"/>
              </a:ext>
            </a:extLst>
          </p:cNvPr>
          <p:cNvSpPr txBox="1"/>
          <p:nvPr/>
        </p:nvSpPr>
        <p:spPr>
          <a:xfrm>
            <a:off x="1322667" y="18959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33" name="Picture 2" descr="K-Means">
            <a:extLst>
              <a:ext uri="{FF2B5EF4-FFF2-40B4-BE49-F238E27FC236}">
                <a16:creationId xmlns:a16="http://schemas.microsoft.com/office/drawing/2014/main" id="{C7503A9E-375E-61BB-8FA0-EA6E4E52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45" y="3609975"/>
            <a:ext cx="3036387" cy="14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A26D61D9-949F-00BA-C7BC-C631469C4A71}"/>
              </a:ext>
            </a:extLst>
          </p:cNvPr>
          <p:cNvSpPr txBox="1"/>
          <p:nvPr/>
        </p:nvSpPr>
        <p:spPr>
          <a:xfrm>
            <a:off x="445062" y="2881333"/>
            <a:ext cx="2487330" cy="2677656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由觀察值中指定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群的中 心值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(cluster seed)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個中心值為中心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開始將觀察樣本值中與中 心值較接近者納入各群中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依各觀察值到各群中心值 之距離遠近重新計算出各 集群之集結係數，再試著 移動中心值之位置，並重 新計算集結係數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直到中心點及各群之樣本 不能再移動為止</a:t>
            </a:r>
          </a:p>
        </p:txBody>
      </p:sp>
    </p:spTree>
    <p:extLst>
      <p:ext uri="{BB962C8B-B14F-4D97-AF65-F5344CB8AC3E}">
        <p14:creationId xmlns:p14="http://schemas.microsoft.com/office/powerpoint/2010/main" val="53173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4F4D40-6B1A-A41D-738A-167AC9E11A1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 means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7027D9-BF04-DA11-FD1C-6D4689A5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79" y="1711325"/>
            <a:ext cx="6456641" cy="38210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BC2767-C0B0-FCF1-7605-D9B93E070DA7}"/>
              </a:ext>
            </a:extLst>
          </p:cNvPr>
          <p:cNvSpPr/>
          <p:nvPr/>
        </p:nvSpPr>
        <p:spPr>
          <a:xfrm>
            <a:off x="3656337" y="1768219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B5A96D28-9E35-E9FF-DA65-E9B0CE8889A7}"/>
              </a:ext>
            </a:extLst>
          </p:cNvPr>
          <p:cNvSpPr/>
          <p:nvPr/>
        </p:nvSpPr>
        <p:spPr>
          <a:xfrm>
            <a:off x="3857625" y="330517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DAA0035-710C-44B5-42C9-F0B10AC0BE63}"/>
              </a:ext>
            </a:extLst>
          </p:cNvPr>
          <p:cNvSpPr/>
          <p:nvPr/>
        </p:nvSpPr>
        <p:spPr>
          <a:xfrm>
            <a:off x="4248150" y="3621870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加號 11">
            <a:extLst>
              <a:ext uri="{FF2B5EF4-FFF2-40B4-BE49-F238E27FC236}">
                <a16:creationId xmlns:a16="http://schemas.microsoft.com/office/drawing/2014/main" id="{9DAE0FA4-59F0-C3DA-F19D-91105F821BB6}"/>
              </a:ext>
            </a:extLst>
          </p:cNvPr>
          <p:cNvSpPr/>
          <p:nvPr/>
        </p:nvSpPr>
        <p:spPr>
          <a:xfrm>
            <a:off x="4999971" y="37075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2EFD2A22-5A62-B6CE-08EE-8654B1BF6D60}"/>
              </a:ext>
            </a:extLst>
          </p:cNvPr>
          <p:cNvSpPr/>
          <p:nvPr/>
        </p:nvSpPr>
        <p:spPr>
          <a:xfrm>
            <a:off x="4761846" y="322499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59F78706-EAAA-02D2-679A-A36D44E009CB}"/>
              </a:ext>
            </a:extLst>
          </p:cNvPr>
          <p:cNvSpPr/>
          <p:nvPr/>
        </p:nvSpPr>
        <p:spPr>
          <a:xfrm>
            <a:off x="6220992" y="30337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62D35B26-8218-F247-3CF5-41F74010F5B6}"/>
              </a:ext>
            </a:extLst>
          </p:cNvPr>
          <p:cNvSpPr/>
          <p:nvPr/>
        </p:nvSpPr>
        <p:spPr>
          <a:xfrm>
            <a:off x="5536499" y="280352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加號 21">
            <a:extLst>
              <a:ext uri="{FF2B5EF4-FFF2-40B4-BE49-F238E27FC236}">
                <a16:creationId xmlns:a16="http://schemas.microsoft.com/office/drawing/2014/main" id="{AE07E455-5B72-68E2-5DCC-2B7DAF5261A5}"/>
              </a:ext>
            </a:extLst>
          </p:cNvPr>
          <p:cNvSpPr/>
          <p:nvPr/>
        </p:nvSpPr>
        <p:spPr>
          <a:xfrm>
            <a:off x="5751792" y="420052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加號 22">
            <a:extLst>
              <a:ext uri="{FF2B5EF4-FFF2-40B4-BE49-F238E27FC236}">
                <a16:creationId xmlns:a16="http://schemas.microsoft.com/office/drawing/2014/main" id="{51D5A2A4-9081-93FB-55C6-10164DB5A174}"/>
              </a:ext>
            </a:extLst>
          </p:cNvPr>
          <p:cNvSpPr/>
          <p:nvPr/>
        </p:nvSpPr>
        <p:spPr>
          <a:xfrm>
            <a:off x="6153152" y="403144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>
            <a:extLst>
              <a:ext uri="{FF2B5EF4-FFF2-40B4-BE49-F238E27FC236}">
                <a16:creationId xmlns:a16="http://schemas.microsoft.com/office/drawing/2014/main" id="{FE0A8CE7-9819-29D0-3BD3-756EC2123904}"/>
              </a:ext>
            </a:extLst>
          </p:cNvPr>
          <p:cNvSpPr/>
          <p:nvPr/>
        </p:nvSpPr>
        <p:spPr>
          <a:xfrm>
            <a:off x="5523845" y="361789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加號 24">
            <a:extLst>
              <a:ext uri="{FF2B5EF4-FFF2-40B4-BE49-F238E27FC236}">
                <a16:creationId xmlns:a16="http://schemas.microsoft.com/office/drawing/2014/main" id="{51741B2D-D34C-CF0A-C940-63B24E59CC78}"/>
              </a:ext>
            </a:extLst>
          </p:cNvPr>
          <p:cNvSpPr/>
          <p:nvPr/>
        </p:nvSpPr>
        <p:spPr>
          <a:xfrm>
            <a:off x="5952144" y="222012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C33BBB5F-F565-32B9-1A8E-EB7822EE176D}"/>
              </a:ext>
            </a:extLst>
          </p:cNvPr>
          <p:cNvSpPr/>
          <p:nvPr/>
        </p:nvSpPr>
        <p:spPr>
          <a:xfrm>
            <a:off x="6618894" y="176821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加號 27">
            <a:extLst>
              <a:ext uri="{FF2B5EF4-FFF2-40B4-BE49-F238E27FC236}">
                <a16:creationId xmlns:a16="http://schemas.microsoft.com/office/drawing/2014/main" id="{9F3EE67E-EFC6-3058-1CF6-8C0F71D475B0}"/>
              </a:ext>
            </a:extLst>
          </p:cNvPr>
          <p:cNvSpPr/>
          <p:nvPr/>
        </p:nvSpPr>
        <p:spPr>
          <a:xfrm>
            <a:off x="6983645" y="29201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4EBB94D3-0786-A225-03B1-64E36B382A66}"/>
              </a:ext>
            </a:extLst>
          </p:cNvPr>
          <p:cNvSpPr/>
          <p:nvPr/>
        </p:nvSpPr>
        <p:spPr>
          <a:xfrm>
            <a:off x="5289831" y="2512208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接點 7">
            <a:extLst>
              <a:ext uri="{FF2B5EF4-FFF2-40B4-BE49-F238E27FC236}">
                <a16:creationId xmlns:a16="http://schemas.microsoft.com/office/drawing/2014/main" id="{B86C04B9-8201-2352-2F06-6AC05F38E75A}"/>
              </a:ext>
            </a:extLst>
          </p:cNvPr>
          <p:cNvSpPr/>
          <p:nvPr/>
        </p:nvSpPr>
        <p:spPr>
          <a:xfrm>
            <a:off x="4394153" y="2759074"/>
            <a:ext cx="219075" cy="219075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6F8C65E7-269B-35E5-4137-541E5B8DB524}"/>
              </a:ext>
            </a:extLst>
          </p:cNvPr>
          <p:cNvSpPr/>
          <p:nvPr/>
        </p:nvSpPr>
        <p:spPr>
          <a:xfrm>
            <a:off x="5391807" y="4107623"/>
            <a:ext cx="219075" cy="21907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90E0363-A668-8403-101C-E3B1CFB72A5A}"/>
              </a:ext>
            </a:extLst>
          </p:cNvPr>
          <p:cNvCxnSpPr>
            <a:cxnSpLocks/>
          </p:cNvCxnSpPr>
          <p:nvPr/>
        </p:nvCxnSpPr>
        <p:spPr>
          <a:xfrm flipV="1">
            <a:off x="3894417" y="1711325"/>
            <a:ext cx="3439769" cy="283924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945839A-AD03-832F-9718-5469DE8A4BE7}"/>
              </a:ext>
            </a:extLst>
          </p:cNvPr>
          <p:cNvSpPr/>
          <p:nvPr/>
        </p:nvSpPr>
        <p:spPr>
          <a:xfrm>
            <a:off x="9201149" y="1711325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重新計算質心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CD7E7AD-1780-9D1A-8C09-6ABC4EF53554}"/>
              </a:ext>
            </a:extLst>
          </p:cNvPr>
          <p:cNvCxnSpPr>
            <a:cxnSpLocks/>
          </p:cNvCxnSpPr>
          <p:nvPr/>
        </p:nvCxnSpPr>
        <p:spPr>
          <a:xfrm flipV="1">
            <a:off x="4688494" y="2759074"/>
            <a:ext cx="703313" cy="125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FC22EE8D-124F-2747-5817-1862C1ECA598}"/>
              </a:ext>
            </a:extLst>
          </p:cNvPr>
          <p:cNvCxnSpPr>
            <a:cxnSpLocks/>
          </p:cNvCxnSpPr>
          <p:nvPr/>
        </p:nvCxnSpPr>
        <p:spPr>
          <a:xfrm flipV="1">
            <a:off x="5684207" y="3898083"/>
            <a:ext cx="288875" cy="201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385A1000-7272-F104-8559-A54D2E4BF1E2}"/>
              </a:ext>
            </a:extLst>
          </p:cNvPr>
          <p:cNvSpPr/>
          <p:nvPr/>
        </p:nvSpPr>
        <p:spPr>
          <a:xfrm>
            <a:off x="6038848" y="3679008"/>
            <a:ext cx="219075" cy="219075"/>
          </a:xfrm>
          <a:prstGeom prst="flowChartConnec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流程圖: 接點 36">
            <a:extLst>
              <a:ext uri="{FF2B5EF4-FFF2-40B4-BE49-F238E27FC236}">
                <a16:creationId xmlns:a16="http://schemas.microsoft.com/office/drawing/2014/main" id="{EE3D2F81-E6A4-1152-8219-61696846DF4B}"/>
              </a:ext>
            </a:extLst>
          </p:cNvPr>
          <p:cNvSpPr/>
          <p:nvPr/>
        </p:nvSpPr>
        <p:spPr>
          <a:xfrm>
            <a:off x="5579361" y="2555070"/>
            <a:ext cx="219075" cy="219075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加號 38">
            <a:extLst>
              <a:ext uri="{FF2B5EF4-FFF2-40B4-BE49-F238E27FC236}">
                <a16:creationId xmlns:a16="http://schemas.microsoft.com/office/drawing/2014/main" id="{88A0F96E-EC4F-097B-D152-1423085C147D}"/>
              </a:ext>
            </a:extLst>
          </p:cNvPr>
          <p:cNvSpPr/>
          <p:nvPr/>
        </p:nvSpPr>
        <p:spPr>
          <a:xfrm>
            <a:off x="6650922" y="2149859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加號 39">
            <a:extLst>
              <a:ext uri="{FF2B5EF4-FFF2-40B4-BE49-F238E27FC236}">
                <a16:creationId xmlns:a16="http://schemas.microsoft.com/office/drawing/2014/main" id="{C348DB1F-C83C-E59B-30B3-693813FA1537}"/>
              </a:ext>
            </a:extLst>
          </p:cNvPr>
          <p:cNvSpPr/>
          <p:nvPr/>
        </p:nvSpPr>
        <p:spPr>
          <a:xfrm>
            <a:off x="4855766" y="2881333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5669A5B-7D0E-0736-BD8F-E06BC47B10F8}"/>
              </a:ext>
            </a:extLst>
          </p:cNvPr>
          <p:cNvSpPr txBox="1"/>
          <p:nvPr/>
        </p:nvSpPr>
        <p:spPr>
          <a:xfrm>
            <a:off x="1322667" y="152665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iter1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57D2B9B-CFD6-FDCC-10AF-707761E89795}"/>
              </a:ext>
            </a:extLst>
          </p:cNvPr>
          <p:cNvSpPr txBox="1"/>
          <p:nvPr/>
        </p:nvSpPr>
        <p:spPr>
          <a:xfrm>
            <a:off x="1322667" y="18959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43" name="Picture 2" descr="K-Means">
            <a:extLst>
              <a:ext uri="{FF2B5EF4-FFF2-40B4-BE49-F238E27FC236}">
                <a16:creationId xmlns:a16="http://schemas.microsoft.com/office/drawing/2014/main" id="{ABD45363-81AF-3AFC-1D2B-93528AEBC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45" y="3609975"/>
            <a:ext cx="3036387" cy="14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8D492D4-9731-28ED-593A-27C89C1992FE}"/>
              </a:ext>
            </a:extLst>
          </p:cNvPr>
          <p:cNvSpPr txBox="1"/>
          <p:nvPr/>
        </p:nvSpPr>
        <p:spPr>
          <a:xfrm>
            <a:off x="445062" y="2881333"/>
            <a:ext cx="2487330" cy="2677656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由觀察值中指定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群的中 心值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(cluster seed)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個中心值為中心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開始將觀察樣本值中與中 心值較接近者納入各群中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依各觀察值到各群中心值 之距離遠近重新計算出各 集群之集結係數，再試著 移動中心值之位置，並重 新計算集結係數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直到中心點及各群之樣本 不能再移動為止</a:t>
            </a:r>
          </a:p>
        </p:txBody>
      </p:sp>
    </p:spTree>
    <p:extLst>
      <p:ext uri="{BB962C8B-B14F-4D97-AF65-F5344CB8AC3E}">
        <p14:creationId xmlns:p14="http://schemas.microsoft.com/office/powerpoint/2010/main" val="313550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4F4D40-6B1A-A41D-738A-167AC9E11A1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 means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7027D9-BF04-DA11-FD1C-6D4689A5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79" y="1711325"/>
            <a:ext cx="6456641" cy="38210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BC2767-C0B0-FCF1-7605-D9B93E070DA7}"/>
              </a:ext>
            </a:extLst>
          </p:cNvPr>
          <p:cNvSpPr/>
          <p:nvPr/>
        </p:nvSpPr>
        <p:spPr>
          <a:xfrm>
            <a:off x="3656337" y="1768219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B5A96D28-9E35-E9FF-DA65-E9B0CE8889A7}"/>
              </a:ext>
            </a:extLst>
          </p:cNvPr>
          <p:cNvSpPr/>
          <p:nvPr/>
        </p:nvSpPr>
        <p:spPr>
          <a:xfrm>
            <a:off x="3857625" y="330517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DAA0035-710C-44B5-42C9-F0B10AC0BE63}"/>
              </a:ext>
            </a:extLst>
          </p:cNvPr>
          <p:cNvSpPr/>
          <p:nvPr/>
        </p:nvSpPr>
        <p:spPr>
          <a:xfrm>
            <a:off x="4248150" y="362187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加號 11">
            <a:extLst>
              <a:ext uri="{FF2B5EF4-FFF2-40B4-BE49-F238E27FC236}">
                <a16:creationId xmlns:a16="http://schemas.microsoft.com/office/drawing/2014/main" id="{9DAE0FA4-59F0-C3DA-F19D-91105F821BB6}"/>
              </a:ext>
            </a:extLst>
          </p:cNvPr>
          <p:cNvSpPr/>
          <p:nvPr/>
        </p:nvSpPr>
        <p:spPr>
          <a:xfrm>
            <a:off x="4999971" y="37075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2EFD2A22-5A62-B6CE-08EE-8654B1BF6D60}"/>
              </a:ext>
            </a:extLst>
          </p:cNvPr>
          <p:cNvSpPr/>
          <p:nvPr/>
        </p:nvSpPr>
        <p:spPr>
          <a:xfrm>
            <a:off x="4761846" y="322499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59F78706-EAAA-02D2-679A-A36D44E009CB}"/>
              </a:ext>
            </a:extLst>
          </p:cNvPr>
          <p:cNvSpPr/>
          <p:nvPr/>
        </p:nvSpPr>
        <p:spPr>
          <a:xfrm>
            <a:off x="6220992" y="30337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62D35B26-8218-F247-3CF5-41F74010F5B6}"/>
              </a:ext>
            </a:extLst>
          </p:cNvPr>
          <p:cNvSpPr/>
          <p:nvPr/>
        </p:nvSpPr>
        <p:spPr>
          <a:xfrm>
            <a:off x="5536499" y="280352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加號 21">
            <a:extLst>
              <a:ext uri="{FF2B5EF4-FFF2-40B4-BE49-F238E27FC236}">
                <a16:creationId xmlns:a16="http://schemas.microsoft.com/office/drawing/2014/main" id="{AE07E455-5B72-68E2-5DCC-2B7DAF5261A5}"/>
              </a:ext>
            </a:extLst>
          </p:cNvPr>
          <p:cNvSpPr/>
          <p:nvPr/>
        </p:nvSpPr>
        <p:spPr>
          <a:xfrm>
            <a:off x="5751792" y="420052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加號 22">
            <a:extLst>
              <a:ext uri="{FF2B5EF4-FFF2-40B4-BE49-F238E27FC236}">
                <a16:creationId xmlns:a16="http://schemas.microsoft.com/office/drawing/2014/main" id="{51D5A2A4-9081-93FB-55C6-10164DB5A174}"/>
              </a:ext>
            </a:extLst>
          </p:cNvPr>
          <p:cNvSpPr/>
          <p:nvPr/>
        </p:nvSpPr>
        <p:spPr>
          <a:xfrm>
            <a:off x="6153152" y="403144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>
            <a:extLst>
              <a:ext uri="{FF2B5EF4-FFF2-40B4-BE49-F238E27FC236}">
                <a16:creationId xmlns:a16="http://schemas.microsoft.com/office/drawing/2014/main" id="{FE0A8CE7-9819-29D0-3BD3-756EC2123904}"/>
              </a:ext>
            </a:extLst>
          </p:cNvPr>
          <p:cNvSpPr/>
          <p:nvPr/>
        </p:nvSpPr>
        <p:spPr>
          <a:xfrm>
            <a:off x="5523845" y="361789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加號 24">
            <a:extLst>
              <a:ext uri="{FF2B5EF4-FFF2-40B4-BE49-F238E27FC236}">
                <a16:creationId xmlns:a16="http://schemas.microsoft.com/office/drawing/2014/main" id="{51741B2D-D34C-CF0A-C940-63B24E59CC78}"/>
              </a:ext>
            </a:extLst>
          </p:cNvPr>
          <p:cNvSpPr/>
          <p:nvPr/>
        </p:nvSpPr>
        <p:spPr>
          <a:xfrm>
            <a:off x="5952144" y="222012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C33BBB5F-F565-32B9-1A8E-EB7822EE176D}"/>
              </a:ext>
            </a:extLst>
          </p:cNvPr>
          <p:cNvSpPr/>
          <p:nvPr/>
        </p:nvSpPr>
        <p:spPr>
          <a:xfrm>
            <a:off x="6618894" y="176821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加號 27">
            <a:extLst>
              <a:ext uri="{FF2B5EF4-FFF2-40B4-BE49-F238E27FC236}">
                <a16:creationId xmlns:a16="http://schemas.microsoft.com/office/drawing/2014/main" id="{9F3EE67E-EFC6-3058-1CF6-8C0F71D475B0}"/>
              </a:ext>
            </a:extLst>
          </p:cNvPr>
          <p:cNvSpPr/>
          <p:nvPr/>
        </p:nvSpPr>
        <p:spPr>
          <a:xfrm>
            <a:off x="6983645" y="29201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4EBB94D3-0786-A225-03B1-64E36B382A66}"/>
              </a:ext>
            </a:extLst>
          </p:cNvPr>
          <p:cNvSpPr/>
          <p:nvPr/>
        </p:nvSpPr>
        <p:spPr>
          <a:xfrm>
            <a:off x="5289831" y="2512208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90E0363-A668-8403-101C-E3B1CFB72A5A}"/>
              </a:ext>
            </a:extLst>
          </p:cNvPr>
          <p:cNvCxnSpPr>
            <a:cxnSpLocks/>
          </p:cNvCxnSpPr>
          <p:nvPr/>
        </p:nvCxnSpPr>
        <p:spPr>
          <a:xfrm flipV="1">
            <a:off x="3899600" y="2417762"/>
            <a:ext cx="3888139" cy="150971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945839A-AD03-832F-9718-5469DE8A4BE7}"/>
              </a:ext>
            </a:extLst>
          </p:cNvPr>
          <p:cNvSpPr/>
          <p:nvPr/>
        </p:nvSpPr>
        <p:spPr>
          <a:xfrm>
            <a:off x="9201149" y="1711325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重新計算質心</a:t>
            </a:r>
          </a:p>
        </p:txBody>
      </p: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385A1000-7272-F104-8559-A54D2E4BF1E2}"/>
              </a:ext>
            </a:extLst>
          </p:cNvPr>
          <p:cNvSpPr/>
          <p:nvPr/>
        </p:nvSpPr>
        <p:spPr>
          <a:xfrm>
            <a:off x="6038848" y="3679008"/>
            <a:ext cx="219075" cy="21907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流程圖: 接點 32">
            <a:extLst>
              <a:ext uri="{FF2B5EF4-FFF2-40B4-BE49-F238E27FC236}">
                <a16:creationId xmlns:a16="http://schemas.microsoft.com/office/drawing/2014/main" id="{B9E0ECAB-2B47-0B7A-643B-57AF65EEC53C}"/>
              </a:ext>
            </a:extLst>
          </p:cNvPr>
          <p:cNvSpPr/>
          <p:nvPr/>
        </p:nvSpPr>
        <p:spPr>
          <a:xfrm>
            <a:off x="5579361" y="2555070"/>
            <a:ext cx="219075" cy="219075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加號 35">
            <a:extLst>
              <a:ext uri="{FF2B5EF4-FFF2-40B4-BE49-F238E27FC236}">
                <a16:creationId xmlns:a16="http://schemas.microsoft.com/office/drawing/2014/main" id="{0A5ABEF1-B792-2279-6F7F-659F1F5C68D4}"/>
              </a:ext>
            </a:extLst>
          </p:cNvPr>
          <p:cNvSpPr/>
          <p:nvPr/>
        </p:nvSpPr>
        <p:spPr>
          <a:xfrm>
            <a:off x="6650922" y="214985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10956DDB-CFDB-8CD7-AA0E-6C1DC7139BC8}"/>
              </a:ext>
            </a:extLst>
          </p:cNvPr>
          <p:cNvSpPr/>
          <p:nvPr/>
        </p:nvSpPr>
        <p:spPr>
          <a:xfrm>
            <a:off x="9201149" y="2402443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計算中垂線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DC3525BA-5499-2B47-2ED4-024E4E40DD26}"/>
              </a:ext>
            </a:extLst>
          </p:cNvPr>
          <p:cNvSpPr/>
          <p:nvPr/>
        </p:nvSpPr>
        <p:spPr>
          <a:xfrm>
            <a:off x="9201149" y="3095376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同側標註</a:t>
            </a:r>
          </a:p>
        </p:txBody>
      </p:sp>
      <p:sp>
        <p:nvSpPr>
          <p:cNvPr id="39" name="加號 38">
            <a:extLst>
              <a:ext uri="{FF2B5EF4-FFF2-40B4-BE49-F238E27FC236}">
                <a16:creationId xmlns:a16="http://schemas.microsoft.com/office/drawing/2014/main" id="{EE1C0388-ABE6-804F-4DA9-B9F779E6A2F7}"/>
              </a:ext>
            </a:extLst>
          </p:cNvPr>
          <p:cNvSpPr/>
          <p:nvPr/>
        </p:nvSpPr>
        <p:spPr>
          <a:xfrm>
            <a:off x="4855766" y="2881333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E353DDC-149E-B88B-C8D3-BCA52084DC5B}"/>
              </a:ext>
            </a:extLst>
          </p:cNvPr>
          <p:cNvSpPr txBox="1"/>
          <p:nvPr/>
        </p:nvSpPr>
        <p:spPr>
          <a:xfrm>
            <a:off x="1322667" y="152665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iter2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AC50D5E-1A69-0F63-15E6-EFEBA5A701CE}"/>
              </a:ext>
            </a:extLst>
          </p:cNvPr>
          <p:cNvSpPr txBox="1"/>
          <p:nvPr/>
        </p:nvSpPr>
        <p:spPr>
          <a:xfrm>
            <a:off x="1322667" y="18959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42" name="Picture 2" descr="K-Means">
            <a:extLst>
              <a:ext uri="{FF2B5EF4-FFF2-40B4-BE49-F238E27FC236}">
                <a16:creationId xmlns:a16="http://schemas.microsoft.com/office/drawing/2014/main" id="{EABA21E0-8A17-F68C-CB8A-B690B2E4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45" y="3609975"/>
            <a:ext cx="3036387" cy="14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A6B544BB-3149-1528-E736-14FF16347387}"/>
              </a:ext>
            </a:extLst>
          </p:cNvPr>
          <p:cNvSpPr txBox="1"/>
          <p:nvPr/>
        </p:nvSpPr>
        <p:spPr>
          <a:xfrm>
            <a:off x="445062" y="2881333"/>
            <a:ext cx="2487330" cy="2677656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由觀察值中指定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群的中 心值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(cluster seed)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個中心值為中心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開始將觀察樣本值中與中 心值較接近者納入各群中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依各觀察值到各群中心值 之距離遠近重新計算出各 集群之集結係數，再試著 移動中心值之位置，並重 新計算集結係數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直到中心點及各群之樣本 不能再移動為止</a:t>
            </a:r>
          </a:p>
        </p:txBody>
      </p:sp>
    </p:spTree>
    <p:extLst>
      <p:ext uri="{BB962C8B-B14F-4D97-AF65-F5344CB8AC3E}">
        <p14:creationId xmlns:p14="http://schemas.microsoft.com/office/powerpoint/2010/main" val="85398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4F4D40-6B1A-A41D-738A-167AC9E11A1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 means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7027D9-BF04-DA11-FD1C-6D4689A5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79" y="1711325"/>
            <a:ext cx="6456641" cy="38210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BC2767-C0B0-FCF1-7605-D9B93E070DA7}"/>
              </a:ext>
            </a:extLst>
          </p:cNvPr>
          <p:cNvSpPr/>
          <p:nvPr/>
        </p:nvSpPr>
        <p:spPr>
          <a:xfrm>
            <a:off x="3656337" y="1768219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B5A96D28-9E35-E9FF-DA65-E9B0CE8889A7}"/>
              </a:ext>
            </a:extLst>
          </p:cNvPr>
          <p:cNvSpPr/>
          <p:nvPr/>
        </p:nvSpPr>
        <p:spPr>
          <a:xfrm>
            <a:off x="3857625" y="330517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DAA0035-710C-44B5-42C9-F0B10AC0BE63}"/>
              </a:ext>
            </a:extLst>
          </p:cNvPr>
          <p:cNvSpPr/>
          <p:nvPr/>
        </p:nvSpPr>
        <p:spPr>
          <a:xfrm>
            <a:off x="4248150" y="362187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加號 11">
            <a:extLst>
              <a:ext uri="{FF2B5EF4-FFF2-40B4-BE49-F238E27FC236}">
                <a16:creationId xmlns:a16="http://schemas.microsoft.com/office/drawing/2014/main" id="{9DAE0FA4-59F0-C3DA-F19D-91105F821BB6}"/>
              </a:ext>
            </a:extLst>
          </p:cNvPr>
          <p:cNvSpPr/>
          <p:nvPr/>
        </p:nvSpPr>
        <p:spPr>
          <a:xfrm>
            <a:off x="4999971" y="37075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2EFD2A22-5A62-B6CE-08EE-8654B1BF6D60}"/>
              </a:ext>
            </a:extLst>
          </p:cNvPr>
          <p:cNvSpPr/>
          <p:nvPr/>
        </p:nvSpPr>
        <p:spPr>
          <a:xfrm>
            <a:off x="4855766" y="2881333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59F78706-EAAA-02D2-679A-A36D44E009CB}"/>
              </a:ext>
            </a:extLst>
          </p:cNvPr>
          <p:cNvSpPr/>
          <p:nvPr/>
        </p:nvSpPr>
        <p:spPr>
          <a:xfrm>
            <a:off x="6220992" y="30337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62D35B26-8218-F247-3CF5-41F74010F5B6}"/>
              </a:ext>
            </a:extLst>
          </p:cNvPr>
          <p:cNvSpPr/>
          <p:nvPr/>
        </p:nvSpPr>
        <p:spPr>
          <a:xfrm>
            <a:off x="5536499" y="280352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加號 21">
            <a:extLst>
              <a:ext uri="{FF2B5EF4-FFF2-40B4-BE49-F238E27FC236}">
                <a16:creationId xmlns:a16="http://schemas.microsoft.com/office/drawing/2014/main" id="{AE07E455-5B72-68E2-5DCC-2B7DAF5261A5}"/>
              </a:ext>
            </a:extLst>
          </p:cNvPr>
          <p:cNvSpPr/>
          <p:nvPr/>
        </p:nvSpPr>
        <p:spPr>
          <a:xfrm>
            <a:off x="5751792" y="420052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加號 22">
            <a:extLst>
              <a:ext uri="{FF2B5EF4-FFF2-40B4-BE49-F238E27FC236}">
                <a16:creationId xmlns:a16="http://schemas.microsoft.com/office/drawing/2014/main" id="{51D5A2A4-9081-93FB-55C6-10164DB5A174}"/>
              </a:ext>
            </a:extLst>
          </p:cNvPr>
          <p:cNvSpPr/>
          <p:nvPr/>
        </p:nvSpPr>
        <p:spPr>
          <a:xfrm>
            <a:off x="6153152" y="403144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>
            <a:extLst>
              <a:ext uri="{FF2B5EF4-FFF2-40B4-BE49-F238E27FC236}">
                <a16:creationId xmlns:a16="http://schemas.microsoft.com/office/drawing/2014/main" id="{FE0A8CE7-9819-29D0-3BD3-756EC2123904}"/>
              </a:ext>
            </a:extLst>
          </p:cNvPr>
          <p:cNvSpPr/>
          <p:nvPr/>
        </p:nvSpPr>
        <p:spPr>
          <a:xfrm>
            <a:off x="5523845" y="361789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加號 24">
            <a:extLst>
              <a:ext uri="{FF2B5EF4-FFF2-40B4-BE49-F238E27FC236}">
                <a16:creationId xmlns:a16="http://schemas.microsoft.com/office/drawing/2014/main" id="{51741B2D-D34C-CF0A-C940-63B24E59CC78}"/>
              </a:ext>
            </a:extLst>
          </p:cNvPr>
          <p:cNvSpPr/>
          <p:nvPr/>
        </p:nvSpPr>
        <p:spPr>
          <a:xfrm>
            <a:off x="5952144" y="222012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C33BBB5F-F565-32B9-1A8E-EB7822EE176D}"/>
              </a:ext>
            </a:extLst>
          </p:cNvPr>
          <p:cNvSpPr/>
          <p:nvPr/>
        </p:nvSpPr>
        <p:spPr>
          <a:xfrm>
            <a:off x="6618894" y="176821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加號 27">
            <a:extLst>
              <a:ext uri="{FF2B5EF4-FFF2-40B4-BE49-F238E27FC236}">
                <a16:creationId xmlns:a16="http://schemas.microsoft.com/office/drawing/2014/main" id="{9F3EE67E-EFC6-3058-1CF6-8C0F71D475B0}"/>
              </a:ext>
            </a:extLst>
          </p:cNvPr>
          <p:cNvSpPr/>
          <p:nvPr/>
        </p:nvSpPr>
        <p:spPr>
          <a:xfrm>
            <a:off x="6983645" y="29201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4EBB94D3-0786-A225-03B1-64E36B382A66}"/>
              </a:ext>
            </a:extLst>
          </p:cNvPr>
          <p:cNvSpPr/>
          <p:nvPr/>
        </p:nvSpPr>
        <p:spPr>
          <a:xfrm>
            <a:off x="5289831" y="2512208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90E0363-A668-8403-101C-E3B1CFB72A5A}"/>
              </a:ext>
            </a:extLst>
          </p:cNvPr>
          <p:cNvCxnSpPr>
            <a:cxnSpLocks/>
          </p:cNvCxnSpPr>
          <p:nvPr/>
        </p:nvCxnSpPr>
        <p:spPr>
          <a:xfrm flipV="1">
            <a:off x="3899600" y="2417762"/>
            <a:ext cx="3888139" cy="150971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945839A-AD03-832F-9718-5469DE8A4BE7}"/>
              </a:ext>
            </a:extLst>
          </p:cNvPr>
          <p:cNvSpPr/>
          <p:nvPr/>
        </p:nvSpPr>
        <p:spPr>
          <a:xfrm>
            <a:off x="9201149" y="1711325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重新計算質心</a:t>
            </a:r>
          </a:p>
        </p:txBody>
      </p: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385A1000-7272-F104-8559-A54D2E4BF1E2}"/>
              </a:ext>
            </a:extLst>
          </p:cNvPr>
          <p:cNvSpPr/>
          <p:nvPr/>
        </p:nvSpPr>
        <p:spPr>
          <a:xfrm>
            <a:off x="6038848" y="3679008"/>
            <a:ext cx="219075" cy="21907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流程圖: 接點 32">
            <a:extLst>
              <a:ext uri="{FF2B5EF4-FFF2-40B4-BE49-F238E27FC236}">
                <a16:creationId xmlns:a16="http://schemas.microsoft.com/office/drawing/2014/main" id="{B9E0ECAB-2B47-0B7A-643B-57AF65EEC53C}"/>
              </a:ext>
            </a:extLst>
          </p:cNvPr>
          <p:cNvSpPr/>
          <p:nvPr/>
        </p:nvSpPr>
        <p:spPr>
          <a:xfrm>
            <a:off x="5579361" y="2555070"/>
            <a:ext cx="219075" cy="219075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加號 35">
            <a:extLst>
              <a:ext uri="{FF2B5EF4-FFF2-40B4-BE49-F238E27FC236}">
                <a16:creationId xmlns:a16="http://schemas.microsoft.com/office/drawing/2014/main" id="{0A5ABEF1-B792-2279-6F7F-659F1F5C68D4}"/>
              </a:ext>
            </a:extLst>
          </p:cNvPr>
          <p:cNvSpPr/>
          <p:nvPr/>
        </p:nvSpPr>
        <p:spPr>
          <a:xfrm>
            <a:off x="6650922" y="214985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加號 1">
            <a:extLst>
              <a:ext uri="{FF2B5EF4-FFF2-40B4-BE49-F238E27FC236}">
                <a16:creationId xmlns:a16="http://schemas.microsoft.com/office/drawing/2014/main" id="{5BE0AD4A-1F03-4F31-132D-77C7684EF063}"/>
              </a:ext>
            </a:extLst>
          </p:cNvPr>
          <p:cNvSpPr/>
          <p:nvPr/>
        </p:nvSpPr>
        <p:spPr>
          <a:xfrm>
            <a:off x="4761846" y="322499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4E3A9D3-92E2-C3E8-2397-A5AD022DBB0F}"/>
              </a:ext>
            </a:extLst>
          </p:cNvPr>
          <p:cNvCxnSpPr>
            <a:cxnSpLocks/>
          </p:cNvCxnSpPr>
          <p:nvPr/>
        </p:nvCxnSpPr>
        <p:spPr>
          <a:xfrm flipH="1">
            <a:off x="5421202" y="2781268"/>
            <a:ext cx="131388" cy="174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128E540C-C958-44C9-352C-1CC88FB4626F}"/>
              </a:ext>
            </a:extLst>
          </p:cNvPr>
          <p:cNvSpPr/>
          <p:nvPr/>
        </p:nvSpPr>
        <p:spPr>
          <a:xfrm>
            <a:off x="5237115" y="2942676"/>
            <a:ext cx="219075" cy="219075"/>
          </a:xfrm>
          <a:prstGeom prst="flowChartConnecto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23FAC8F-4B03-3680-7FC3-2C0006B715FB}"/>
              </a:ext>
            </a:extLst>
          </p:cNvPr>
          <p:cNvCxnSpPr>
            <a:cxnSpLocks/>
          </p:cNvCxnSpPr>
          <p:nvPr/>
        </p:nvCxnSpPr>
        <p:spPr>
          <a:xfrm flipH="1">
            <a:off x="5602919" y="3840290"/>
            <a:ext cx="359624" cy="14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流程圖: 接點 26">
            <a:extLst>
              <a:ext uri="{FF2B5EF4-FFF2-40B4-BE49-F238E27FC236}">
                <a16:creationId xmlns:a16="http://schemas.microsoft.com/office/drawing/2014/main" id="{5E1E4D9D-B9BA-1BE0-F585-4E6D3C4B2750}"/>
              </a:ext>
            </a:extLst>
          </p:cNvPr>
          <p:cNvSpPr/>
          <p:nvPr/>
        </p:nvSpPr>
        <p:spPr>
          <a:xfrm>
            <a:off x="5330674" y="3895744"/>
            <a:ext cx="219075" cy="219075"/>
          </a:xfrm>
          <a:prstGeom prst="flowChartConnec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B79479E-F20F-8528-98C0-E6717A56E512}"/>
              </a:ext>
            </a:extLst>
          </p:cNvPr>
          <p:cNvSpPr txBox="1"/>
          <p:nvPr/>
        </p:nvSpPr>
        <p:spPr>
          <a:xfrm>
            <a:off x="1322667" y="152665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iter2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B4DC4B6-CF45-B9F9-625E-58B622E89774}"/>
              </a:ext>
            </a:extLst>
          </p:cNvPr>
          <p:cNvSpPr txBox="1"/>
          <p:nvPr/>
        </p:nvSpPr>
        <p:spPr>
          <a:xfrm>
            <a:off x="1322667" y="18959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35" name="Picture 2" descr="K-Means">
            <a:extLst>
              <a:ext uri="{FF2B5EF4-FFF2-40B4-BE49-F238E27FC236}">
                <a16:creationId xmlns:a16="http://schemas.microsoft.com/office/drawing/2014/main" id="{1A9A882D-677F-B177-0601-A0F7E0BF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45" y="3609975"/>
            <a:ext cx="3036387" cy="14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8516F578-FE63-EAD5-7EDC-DC9AA22787F5}"/>
              </a:ext>
            </a:extLst>
          </p:cNvPr>
          <p:cNvSpPr txBox="1"/>
          <p:nvPr/>
        </p:nvSpPr>
        <p:spPr>
          <a:xfrm>
            <a:off x="445062" y="2881333"/>
            <a:ext cx="2487330" cy="2677656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由觀察值中指定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群的中 心值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(cluster seed)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個中心值為中心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開始將觀察樣本值中與中 心值較接近者納入各群中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依各觀察值到各群中心值 之距離遠近重新計算出各 集群之集結係數，再試著 移動中心值之位置，並重 新計算集結係數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直到中心點及各群之樣本 不能再移動為止</a:t>
            </a:r>
          </a:p>
        </p:txBody>
      </p:sp>
    </p:spTree>
    <p:extLst>
      <p:ext uri="{BB962C8B-B14F-4D97-AF65-F5344CB8AC3E}">
        <p14:creationId xmlns:p14="http://schemas.microsoft.com/office/powerpoint/2010/main" val="277527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4F4D40-6B1A-A41D-738A-167AC9E11A1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 means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7027D9-BF04-DA11-FD1C-6D4689A5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79" y="1711325"/>
            <a:ext cx="6456641" cy="38210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BC2767-C0B0-FCF1-7605-D9B93E070DA7}"/>
              </a:ext>
            </a:extLst>
          </p:cNvPr>
          <p:cNvSpPr/>
          <p:nvPr/>
        </p:nvSpPr>
        <p:spPr>
          <a:xfrm>
            <a:off x="3656337" y="1768219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B5A96D28-9E35-E9FF-DA65-E9B0CE8889A7}"/>
              </a:ext>
            </a:extLst>
          </p:cNvPr>
          <p:cNvSpPr/>
          <p:nvPr/>
        </p:nvSpPr>
        <p:spPr>
          <a:xfrm>
            <a:off x="3857625" y="330517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DAA0035-710C-44B5-42C9-F0B10AC0BE63}"/>
              </a:ext>
            </a:extLst>
          </p:cNvPr>
          <p:cNvSpPr/>
          <p:nvPr/>
        </p:nvSpPr>
        <p:spPr>
          <a:xfrm>
            <a:off x="4248150" y="362187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加號 11">
            <a:extLst>
              <a:ext uri="{FF2B5EF4-FFF2-40B4-BE49-F238E27FC236}">
                <a16:creationId xmlns:a16="http://schemas.microsoft.com/office/drawing/2014/main" id="{9DAE0FA4-59F0-C3DA-F19D-91105F821BB6}"/>
              </a:ext>
            </a:extLst>
          </p:cNvPr>
          <p:cNvSpPr/>
          <p:nvPr/>
        </p:nvSpPr>
        <p:spPr>
          <a:xfrm>
            <a:off x="4999971" y="37075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2EFD2A22-5A62-B6CE-08EE-8654B1BF6D60}"/>
              </a:ext>
            </a:extLst>
          </p:cNvPr>
          <p:cNvSpPr/>
          <p:nvPr/>
        </p:nvSpPr>
        <p:spPr>
          <a:xfrm>
            <a:off x="4855766" y="2881333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59F78706-EAAA-02D2-679A-A36D44E009CB}"/>
              </a:ext>
            </a:extLst>
          </p:cNvPr>
          <p:cNvSpPr/>
          <p:nvPr/>
        </p:nvSpPr>
        <p:spPr>
          <a:xfrm>
            <a:off x="6220992" y="3033733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62D35B26-8218-F247-3CF5-41F74010F5B6}"/>
              </a:ext>
            </a:extLst>
          </p:cNvPr>
          <p:cNvSpPr/>
          <p:nvPr/>
        </p:nvSpPr>
        <p:spPr>
          <a:xfrm>
            <a:off x="5536499" y="280352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加號 21">
            <a:extLst>
              <a:ext uri="{FF2B5EF4-FFF2-40B4-BE49-F238E27FC236}">
                <a16:creationId xmlns:a16="http://schemas.microsoft.com/office/drawing/2014/main" id="{AE07E455-5B72-68E2-5DCC-2B7DAF5261A5}"/>
              </a:ext>
            </a:extLst>
          </p:cNvPr>
          <p:cNvSpPr/>
          <p:nvPr/>
        </p:nvSpPr>
        <p:spPr>
          <a:xfrm>
            <a:off x="5751792" y="420052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加號 22">
            <a:extLst>
              <a:ext uri="{FF2B5EF4-FFF2-40B4-BE49-F238E27FC236}">
                <a16:creationId xmlns:a16="http://schemas.microsoft.com/office/drawing/2014/main" id="{51D5A2A4-9081-93FB-55C6-10164DB5A174}"/>
              </a:ext>
            </a:extLst>
          </p:cNvPr>
          <p:cNvSpPr/>
          <p:nvPr/>
        </p:nvSpPr>
        <p:spPr>
          <a:xfrm>
            <a:off x="6153152" y="403144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>
            <a:extLst>
              <a:ext uri="{FF2B5EF4-FFF2-40B4-BE49-F238E27FC236}">
                <a16:creationId xmlns:a16="http://schemas.microsoft.com/office/drawing/2014/main" id="{FE0A8CE7-9819-29D0-3BD3-756EC2123904}"/>
              </a:ext>
            </a:extLst>
          </p:cNvPr>
          <p:cNvSpPr/>
          <p:nvPr/>
        </p:nvSpPr>
        <p:spPr>
          <a:xfrm>
            <a:off x="5523845" y="361789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加號 24">
            <a:extLst>
              <a:ext uri="{FF2B5EF4-FFF2-40B4-BE49-F238E27FC236}">
                <a16:creationId xmlns:a16="http://schemas.microsoft.com/office/drawing/2014/main" id="{51741B2D-D34C-CF0A-C940-63B24E59CC78}"/>
              </a:ext>
            </a:extLst>
          </p:cNvPr>
          <p:cNvSpPr/>
          <p:nvPr/>
        </p:nvSpPr>
        <p:spPr>
          <a:xfrm>
            <a:off x="5952144" y="222012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C33BBB5F-F565-32B9-1A8E-EB7822EE176D}"/>
              </a:ext>
            </a:extLst>
          </p:cNvPr>
          <p:cNvSpPr/>
          <p:nvPr/>
        </p:nvSpPr>
        <p:spPr>
          <a:xfrm>
            <a:off x="6618894" y="176821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加號 27">
            <a:extLst>
              <a:ext uri="{FF2B5EF4-FFF2-40B4-BE49-F238E27FC236}">
                <a16:creationId xmlns:a16="http://schemas.microsoft.com/office/drawing/2014/main" id="{9F3EE67E-EFC6-3058-1CF6-8C0F71D475B0}"/>
              </a:ext>
            </a:extLst>
          </p:cNvPr>
          <p:cNvSpPr/>
          <p:nvPr/>
        </p:nvSpPr>
        <p:spPr>
          <a:xfrm>
            <a:off x="6983645" y="292019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4EBB94D3-0786-A225-03B1-64E36B382A66}"/>
              </a:ext>
            </a:extLst>
          </p:cNvPr>
          <p:cNvSpPr/>
          <p:nvPr/>
        </p:nvSpPr>
        <p:spPr>
          <a:xfrm>
            <a:off x="5289831" y="2512208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90E0363-A668-8403-101C-E3B1CFB72A5A}"/>
              </a:ext>
            </a:extLst>
          </p:cNvPr>
          <p:cNvCxnSpPr>
            <a:cxnSpLocks/>
          </p:cNvCxnSpPr>
          <p:nvPr/>
        </p:nvCxnSpPr>
        <p:spPr>
          <a:xfrm flipV="1">
            <a:off x="3631848" y="3261429"/>
            <a:ext cx="4239888" cy="357915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945839A-AD03-832F-9718-5469DE8A4BE7}"/>
              </a:ext>
            </a:extLst>
          </p:cNvPr>
          <p:cNvSpPr/>
          <p:nvPr/>
        </p:nvSpPr>
        <p:spPr>
          <a:xfrm>
            <a:off x="9201149" y="1711325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重新計算質心</a:t>
            </a:r>
          </a:p>
        </p:txBody>
      </p:sp>
      <p:sp>
        <p:nvSpPr>
          <p:cNvPr id="36" name="加號 35">
            <a:extLst>
              <a:ext uri="{FF2B5EF4-FFF2-40B4-BE49-F238E27FC236}">
                <a16:creationId xmlns:a16="http://schemas.microsoft.com/office/drawing/2014/main" id="{0A5ABEF1-B792-2279-6F7F-659F1F5C68D4}"/>
              </a:ext>
            </a:extLst>
          </p:cNvPr>
          <p:cNvSpPr/>
          <p:nvPr/>
        </p:nvSpPr>
        <p:spPr>
          <a:xfrm>
            <a:off x="6650922" y="214985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加號 1">
            <a:extLst>
              <a:ext uri="{FF2B5EF4-FFF2-40B4-BE49-F238E27FC236}">
                <a16:creationId xmlns:a16="http://schemas.microsoft.com/office/drawing/2014/main" id="{5BE0AD4A-1F03-4F31-132D-77C7684EF063}"/>
              </a:ext>
            </a:extLst>
          </p:cNvPr>
          <p:cNvSpPr/>
          <p:nvPr/>
        </p:nvSpPr>
        <p:spPr>
          <a:xfrm>
            <a:off x="4761846" y="322499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128E540C-C958-44C9-352C-1CC88FB4626F}"/>
              </a:ext>
            </a:extLst>
          </p:cNvPr>
          <p:cNvSpPr/>
          <p:nvPr/>
        </p:nvSpPr>
        <p:spPr>
          <a:xfrm>
            <a:off x="5237115" y="2942676"/>
            <a:ext cx="219075" cy="219075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流程圖: 接點 26">
            <a:extLst>
              <a:ext uri="{FF2B5EF4-FFF2-40B4-BE49-F238E27FC236}">
                <a16:creationId xmlns:a16="http://schemas.microsoft.com/office/drawing/2014/main" id="{5E1E4D9D-B9BA-1BE0-F585-4E6D3C4B2750}"/>
              </a:ext>
            </a:extLst>
          </p:cNvPr>
          <p:cNvSpPr/>
          <p:nvPr/>
        </p:nvSpPr>
        <p:spPr>
          <a:xfrm>
            <a:off x="5330674" y="3895744"/>
            <a:ext cx="219075" cy="21907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B79479E-F20F-8528-98C0-E6717A56E512}"/>
              </a:ext>
            </a:extLst>
          </p:cNvPr>
          <p:cNvSpPr txBox="1"/>
          <p:nvPr/>
        </p:nvSpPr>
        <p:spPr>
          <a:xfrm>
            <a:off x="1322667" y="152665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iter3</a:t>
            </a:r>
            <a:endParaRPr lang="zh-TW" altLang="en-US" dirty="0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CE0AEFE5-041C-553D-90BA-B442643CF120}"/>
              </a:ext>
            </a:extLst>
          </p:cNvPr>
          <p:cNvSpPr/>
          <p:nvPr/>
        </p:nvSpPr>
        <p:spPr>
          <a:xfrm>
            <a:off x="9201149" y="2402443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計算中垂線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5FBD17E-3995-1C94-9847-A7A8C8C44E94}"/>
              </a:ext>
            </a:extLst>
          </p:cNvPr>
          <p:cNvSpPr/>
          <p:nvPr/>
        </p:nvSpPr>
        <p:spPr>
          <a:xfrm>
            <a:off x="9201149" y="3095376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同側標註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EFB49A6-20C2-22C8-F7A4-95E7B864D038}"/>
              </a:ext>
            </a:extLst>
          </p:cNvPr>
          <p:cNvSpPr txBox="1"/>
          <p:nvPr/>
        </p:nvSpPr>
        <p:spPr>
          <a:xfrm>
            <a:off x="1322667" y="18959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38" name="Picture 2" descr="K-Means">
            <a:extLst>
              <a:ext uri="{FF2B5EF4-FFF2-40B4-BE49-F238E27FC236}">
                <a16:creationId xmlns:a16="http://schemas.microsoft.com/office/drawing/2014/main" id="{F59B0911-D737-28FF-EE84-B8CD99FC6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45" y="3609975"/>
            <a:ext cx="3036387" cy="14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501CEF-212F-FC3B-15D7-4C88C10BA53E}"/>
              </a:ext>
            </a:extLst>
          </p:cNvPr>
          <p:cNvSpPr txBox="1"/>
          <p:nvPr/>
        </p:nvSpPr>
        <p:spPr>
          <a:xfrm>
            <a:off x="445062" y="2881333"/>
            <a:ext cx="2487330" cy="2677656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由觀察值中指定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群的中 心值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(cluster seed)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個中心值為中心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開始將觀察樣本值中與中 心值較接近者納入各群中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依各觀察值到各群中心值 之距離遠近重新計算出各 集群之集結係數，再試著 移動中心值之位置，並重 新計算集結係數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直到中心點及各群之樣本 不能再移動為止</a:t>
            </a:r>
          </a:p>
        </p:txBody>
      </p:sp>
    </p:spTree>
    <p:extLst>
      <p:ext uri="{BB962C8B-B14F-4D97-AF65-F5344CB8AC3E}">
        <p14:creationId xmlns:p14="http://schemas.microsoft.com/office/powerpoint/2010/main" val="2855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4F4D40-6B1A-A41D-738A-167AC9E11A1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 means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7027D9-BF04-DA11-FD1C-6D4689A5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79" y="1711325"/>
            <a:ext cx="6456641" cy="38210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BC2767-C0B0-FCF1-7605-D9B93E070DA7}"/>
              </a:ext>
            </a:extLst>
          </p:cNvPr>
          <p:cNvSpPr/>
          <p:nvPr/>
        </p:nvSpPr>
        <p:spPr>
          <a:xfrm>
            <a:off x="3656337" y="1768219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B5A96D28-9E35-E9FF-DA65-E9B0CE8889A7}"/>
              </a:ext>
            </a:extLst>
          </p:cNvPr>
          <p:cNvSpPr/>
          <p:nvPr/>
        </p:nvSpPr>
        <p:spPr>
          <a:xfrm>
            <a:off x="3857625" y="330517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DAA0035-710C-44B5-42C9-F0B10AC0BE63}"/>
              </a:ext>
            </a:extLst>
          </p:cNvPr>
          <p:cNvSpPr/>
          <p:nvPr/>
        </p:nvSpPr>
        <p:spPr>
          <a:xfrm>
            <a:off x="4248150" y="362187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加號 11">
            <a:extLst>
              <a:ext uri="{FF2B5EF4-FFF2-40B4-BE49-F238E27FC236}">
                <a16:creationId xmlns:a16="http://schemas.microsoft.com/office/drawing/2014/main" id="{9DAE0FA4-59F0-C3DA-F19D-91105F821BB6}"/>
              </a:ext>
            </a:extLst>
          </p:cNvPr>
          <p:cNvSpPr/>
          <p:nvPr/>
        </p:nvSpPr>
        <p:spPr>
          <a:xfrm>
            <a:off x="4999971" y="370759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2EFD2A22-5A62-B6CE-08EE-8654B1BF6D60}"/>
              </a:ext>
            </a:extLst>
          </p:cNvPr>
          <p:cNvSpPr/>
          <p:nvPr/>
        </p:nvSpPr>
        <p:spPr>
          <a:xfrm>
            <a:off x="4855766" y="2881333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59F78706-EAAA-02D2-679A-A36D44E009CB}"/>
              </a:ext>
            </a:extLst>
          </p:cNvPr>
          <p:cNvSpPr/>
          <p:nvPr/>
        </p:nvSpPr>
        <p:spPr>
          <a:xfrm>
            <a:off x="6220992" y="3033733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62D35B26-8218-F247-3CF5-41F74010F5B6}"/>
              </a:ext>
            </a:extLst>
          </p:cNvPr>
          <p:cNvSpPr/>
          <p:nvPr/>
        </p:nvSpPr>
        <p:spPr>
          <a:xfrm>
            <a:off x="5536499" y="280352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加號 21">
            <a:extLst>
              <a:ext uri="{FF2B5EF4-FFF2-40B4-BE49-F238E27FC236}">
                <a16:creationId xmlns:a16="http://schemas.microsoft.com/office/drawing/2014/main" id="{AE07E455-5B72-68E2-5DCC-2B7DAF5261A5}"/>
              </a:ext>
            </a:extLst>
          </p:cNvPr>
          <p:cNvSpPr/>
          <p:nvPr/>
        </p:nvSpPr>
        <p:spPr>
          <a:xfrm>
            <a:off x="5751792" y="420052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加號 22">
            <a:extLst>
              <a:ext uri="{FF2B5EF4-FFF2-40B4-BE49-F238E27FC236}">
                <a16:creationId xmlns:a16="http://schemas.microsoft.com/office/drawing/2014/main" id="{51D5A2A4-9081-93FB-55C6-10164DB5A174}"/>
              </a:ext>
            </a:extLst>
          </p:cNvPr>
          <p:cNvSpPr/>
          <p:nvPr/>
        </p:nvSpPr>
        <p:spPr>
          <a:xfrm>
            <a:off x="6153152" y="4031445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>
            <a:extLst>
              <a:ext uri="{FF2B5EF4-FFF2-40B4-BE49-F238E27FC236}">
                <a16:creationId xmlns:a16="http://schemas.microsoft.com/office/drawing/2014/main" id="{FE0A8CE7-9819-29D0-3BD3-756EC2123904}"/>
              </a:ext>
            </a:extLst>
          </p:cNvPr>
          <p:cNvSpPr/>
          <p:nvPr/>
        </p:nvSpPr>
        <p:spPr>
          <a:xfrm>
            <a:off x="5523845" y="361789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加號 24">
            <a:extLst>
              <a:ext uri="{FF2B5EF4-FFF2-40B4-BE49-F238E27FC236}">
                <a16:creationId xmlns:a16="http://schemas.microsoft.com/office/drawing/2014/main" id="{51741B2D-D34C-CF0A-C940-63B24E59CC78}"/>
              </a:ext>
            </a:extLst>
          </p:cNvPr>
          <p:cNvSpPr/>
          <p:nvPr/>
        </p:nvSpPr>
        <p:spPr>
          <a:xfrm>
            <a:off x="5952144" y="222012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C33BBB5F-F565-32B9-1A8E-EB7822EE176D}"/>
              </a:ext>
            </a:extLst>
          </p:cNvPr>
          <p:cNvSpPr/>
          <p:nvPr/>
        </p:nvSpPr>
        <p:spPr>
          <a:xfrm>
            <a:off x="6618894" y="176821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加號 27">
            <a:extLst>
              <a:ext uri="{FF2B5EF4-FFF2-40B4-BE49-F238E27FC236}">
                <a16:creationId xmlns:a16="http://schemas.microsoft.com/office/drawing/2014/main" id="{9F3EE67E-EFC6-3058-1CF6-8C0F71D475B0}"/>
              </a:ext>
            </a:extLst>
          </p:cNvPr>
          <p:cNvSpPr/>
          <p:nvPr/>
        </p:nvSpPr>
        <p:spPr>
          <a:xfrm>
            <a:off x="6983645" y="292019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4EBB94D3-0786-A225-03B1-64E36B382A66}"/>
              </a:ext>
            </a:extLst>
          </p:cNvPr>
          <p:cNvSpPr/>
          <p:nvPr/>
        </p:nvSpPr>
        <p:spPr>
          <a:xfrm>
            <a:off x="5289831" y="2512208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945839A-AD03-832F-9718-5469DE8A4BE7}"/>
              </a:ext>
            </a:extLst>
          </p:cNvPr>
          <p:cNvSpPr/>
          <p:nvPr/>
        </p:nvSpPr>
        <p:spPr>
          <a:xfrm>
            <a:off x="9201149" y="1711325"/>
            <a:ext cx="1952625" cy="622300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直到質心不動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確認完成</a:t>
            </a:r>
          </a:p>
        </p:txBody>
      </p:sp>
      <p:sp>
        <p:nvSpPr>
          <p:cNvPr id="36" name="加號 35">
            <a:extLst>
              <a:ext uri="{FF2B5EF4-FFF2-40B4-BE49-F238E27FC236}">
                <a16:creationId xmlns:a16="http://schemas.microsoft.com/office/drawing/2014/main" id="{0A5ABEF1-B792-2279-6F7F-659F1F5C68D4}"/>
              </a:ext>
            </a:extLst>
          </p:cNvPr>
          <p:cNvSpPr/>
          <p:nvPr/>
        </p:nvSpPr>
        <p:spPr>
          <a:xfrm>
            <a:off x="6650922" y="2149859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加號 1">
            <a:extLst>
              <a:ext uri="{FF2B5EF4-FFF2-40B4-BE49-F238E27FC236}">
                <a16:creationId xmlns:a16="http://schemas.microsoft.com/office/drawing/2014/main" id="{5BE0AD4A-1F03-4F31-132D-77C7684EF063}"/>
              </a:ext>
            </a:extLst>
          </p:cNvPr>
          <p:cNvSpPr/>
          <p:nvPr/>
        </p:nvSpPr>
        <p:spPr>
          <a:xfrm>
            <a:off x="4761846" y="3224995"/>
            <a:ext cx="304800" cy="30480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128E540C-C958-44C9-352C-1CC88FB4626F}"/>
              </a:ext>
            </a:extLst>
          </p:cNvPr>
          <p:cNvSpPr/>
          <p:nvPr/>
        </p:nvSpPr>
        <p:spPr>
          <a:xfrm>
            <a:off x="5237115" y="2942676"/>
            <a:ext cx="219075" cy="219075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流程圖: 接點 26">
            <a:extLst>
              <a:ext uri="{FF2B5EF4-FFF2-40B4-BE49-F238E27FC236}">
                <a16:creationId xmlns:a16="http://schemas.microsoft.com/office/drawing/2014/main" id="{5E1E4D9D-B9BA-1BE0-F585-4E6D3C4B2750}"/>
              </a:ext>
            </a:extLst>
          </p:cNvPr>
          <p:cNvSpPr/>
          <p:nvPr/>
        </p:nvSpPr>
        <p:spPr>
          <a:xfrm>
            <a:off x="5330674" y="3895744"/>
            <a:ext cx="219075" cy="21907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B79479E-F20F-8528-98C0-E6717A56E512}"/>
              </a:ext>
            </a:extLst>
          </p:cNvPr>
          <p:cNvSpPr txBox="1"/>
          <p:nvPr/>
        </p:nvSpPr>
        <p:spPr>
          <a:xfrm>
            <a:off x="1322667" y="152665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iter3</a:t>
            </a:r>
            <a:endParaRPr lang="zh-TW" altLang="en-US" dirty="0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D392AB47-6530-83C7-C49A-BA36FB5022D8}"/>
              </a:ext>
            </a:extLst>
          </p:cNvPr>
          <p:cNvSpPr/>
          <p:nvPr/>
        </p:nvSpPr>
        <p:spPr>
          <a:xfrm>
            <a:off x="3609975" y="1593522"/>
            <a:ext cx="4105283" cy="2073603"/>
          </a:xfrm>
          <a:custGeom>
            <a:avLst/>
            <a:gdLst>
              <a:gd name="connsiteX0" fmla="*/ 0 w 4105283"/>
              <a:gd name="connsiteY0" fmla="*/ 1740228 h 2073603"/>
              <a:gd name="connsiteX1" fmla="*/ 0 w 4105283"/>
              <a:gd name="connsiteY1" fmla="*/ 1740228 h 2073603"/>
              <a:gd name="connsiteX2" fmla="*/ 428625 w 4105283"/>
              <a:gd name="connsiteY2" fmla="*/ 1549728 h 2073603"/>
              <a:gd name="connsiteX3" fmla="*/ 1038225 w 4105283"/>
              <a:gd name="connsiteY3" fmla="*/ 1197303 h 2073603"/>
              <a:gd name="connsiteX4" fmla="*/ 1495425 w 4105283"/>
              <a:gd name="connsiteY4" fmla="*/ 654378 h 2073603"/>
              <a:gd name="connsiteX5" fmla="*/ 1743075 w 4105283"/>
              <a:gd name="connsiteY5" fmla="*/ 511503 h 2073603"/>
              <a:gd name="connsiteX6" fmla="*/ 1962150 w 4105283"/>
              <a:gd name="connsiteY6" fmla="*/ 368628 h 2073603"/>
              <a:gd name="connsiteX7" fmla="*/ 2495550 w 4105283"/>
              <a:gd name="connsiteY7" fmla="*/ 101928 h 2073603"/>
              <a:gd name="connsiteX8" fmla="*/ 2781300 w 4105283"/>
              <a:gd name="connsiteY8" fmla="*/ 16203 h 2073603"/>
              <a:gd name="connsiteX9" fmla="*/ 2971800 w 4105283"/>
              <a:gd name="connsiteY9" fmla="*/ 6678 h 2073603"/>
              <a:gd name="connsiteX10" fmla="*/ 3228975 w 4105283"/>
              <a:gd name="connsiteY10" fmla="*/ 16203 h 2073603"/>
              <a:gd name="connsiteX11" fmla="*/ 3724275 w 4105283"/>
              <a:gd name="connsiteY11" fmla="*/ 378153 h 2073603"/>
              <a:gd name="connsiteX12" fmla="*/ 4038600 w 4105283"/>
              <a:gd name="connsiteY12" fmla="*/ 959178 h 2073603"/>
              <a:gd name="connsiteX13" fmla="*/ 4086225 w 4105283"/>
              <a:gd name="connsiteY13" fmla="*/ 1140153 h 2073603"/>
              <a:gd name="connsiteX14" fmla="*/ 4057650 w 4105283"/>
              <a:gd name="connsiteY14" fmla="*/ 1492578 h 2073603"/>
              <a:gd name="connsiteX15" fmla="*/ 3990975 w 4105283"/>
              <a:gd name="connsiteY15" fmla="*/ 1568778 h 2073603"/>
              <a:gd name="connsiteX16" fmla="*/ 3848100 w 4105283"/>
              <a:gd name="connsiteY16" fmla="*/ 1673553 h 2073603"/>
              <a:gd name="connsiteX17" fmla="*/ 3781425 w 4105283"/>
              <a:gd name="connsiteY17" fmla="*/ 1721178 h 2073603"/>
              <a:gd name="connsiteX18" fmla="*/ 3648075 w 4105283"/>
              <a:gd name="connsiteY18" fmla="*/ 1787853 h 2073603"/>
              <a:gd name="connsiteX19" fmla="*/ 3248025 w 4105283"/>
              <a:gd name="connsiteY19" fmla="*/ 1835478 h 2073603"/>
              <a:gd name="connsiteX20" fmla="*/ 2562225 w 4105283"/>
              <a:gd name="connsiteY20" fmla="*/ 1816428 h 2073603"/>
              <a:gd name="connsiteX21" fmla="*/ 2333625 w 4105283"/>
              <a:gd name="connsiteY21" fmla="*/ 1797378 h 2073603"/>
              <a:gd name="connsiteX22" fmla="*/ 2171700 w 4105283"/>
              <a:gd name="connsiteY22" fmla="*/ 1787853 h 2073603"/>
              <a:gd name="connsiteX23" fmla="*/ 2066925 w 4105283"/>
              <a:gd name="connsiteY23" fmla="*/ 1797378 h 2073603"/>
              <a:gd name="connsiteX24" fmla="*/ 1981200 w 4105283"/>
              <a:gd name="connsiteY24" fmla="*/ 1835478 h 2073603"/>
              <a:gd name="connsiteX25" fmla="*/ 1828800 w 4105283"/>
              <a:gd name="connsiteY25" fmla="*/ 1902153 h 2073603"/>
              <a:gd name="connsiteX26" fmla="*/ 1647825 w 4105283"/>
              <a:gd name="connsiteY26" fmla="*/ 1940253 h 2073603"/>
              <a:gd name="connsiteX27" fmla="*/ 1400175 w 4105283"/>
              <a:gd name="connsiteY27" fmla="*/ 1968828 h 2073603"/>
              <a:gd name="connsiteX28" fmla="*/ 933450 w 4105283"/>
              <a:gd name="connsiteY28" fmla="*/ 1959303 h 2073603"/>
              <a:gd name="connsiteX29" fmla="*/ 609600 w 4105283"/>
              <a:gd name="connsiteY29" fmla="*/ 2016453 h 2073603"/>
              <a:gd name="connsiteX30" fmla="*/ 523875 w 4105283"/>
              <a:gd name="connsiteY30" fmla="*/ 2035503 h 2073603"/>
              <a:gd name="connsiteX31" fmla="*/ 457200 w 4105283"/>
              <a:gd name="connsiteY31" fmla="*/ 2054553 h 2073603"/>
              <a:gd name="connsiteX32" fmla="*/ 361950 w 4105283"/>
              <a:gd name="connsiteY32" fmla="*/ 2064078 h 2073603"/>
              <a:gd name="connsiteX33" fmla="*/ 304800 w 4105283"/>
              <a:gd name="connsiteY33" fmla="*/ 2073603 h 2073603"/>
              <a:gd name="connsiteX34" fmla="*/ 209550 w 4105283"/>
              <a:gd name="connsiteY34" fmla="*/ 2045028 h 2073603"/>
              <a:gd name="connsiteX35" fmla="*/ 190500 w 4105283"/>
              <a:gd name="connsiteY35" fmla="*/ 2016453 h 2073603"/>
              <a:gd name="connsiteX36" fmla="*/ 133350 w 4105283"/>
              <a:gd name="connsiteY36" fmla="*/ 1883103 h 2073603"/>
              <a:gd name="connsiteX37" fmla="*/ 123825 w 4105283"/>
              <a:gd name="connsiteY37" fmla="*/ 1825953 h 2073603"/>
              <a:gd name="connsiteX38" fmla="*/ 114300 w 4105283"/>
              <a:gd name="connsiteY38" fmla="*/ 1797378 h 2073603"/>
              <a:gd name="connsiteX39" fmla="*/ 47625 w 4105283"/>
              <a:gd name="connsiteY39" fmla="*/ 1759278 h 2073603"/>
              <a:gd name="connsiteX40" fmla="*/ 0 w 4105283"/>
              <a:gd name="connsiteY40" fmla="*/ 1740228 h 207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5283" h="2073603">
                <a:moveTo>
                  <a:pt x="0" y="1740228"/>
                </a:moveTo>
                <a:lnTo>
                  <a:pt x="0" y="1740228"/>
                </a:lnTo>
                <a:cubicBezTo>
                  <a:pt x="142875" y="1676728"/>
                  <a:pt x="290075" y="1622181"/>
                  <a:pt x="428625" y="1549728"/>
                </a:cubicBezTo>
                <a:cubicBezTo>
                  <a:pt x="636617" y="1440962"/>
                  <a:pt x="1038225" y="1197303"/>
                  <a:pt x="1038225" y="1197303"/>
                </a:cubicBezTo>
                <a:cubicBezTo>
                  <a:pt x="1143449" y="1048235"/>
                  <a:pt x="1318585" y="756401"/>
                  <a:pt x="1495425" y="654378"/>
                </a:cubicBezTo>
                <a:cubicBezTo>
                  <a:pt x="1577975" y="606753"/>
                  <a:pt x="1661796" y="561266"/>
                  <a:pt x="1743075" y="511503"/>
                </a:cubicBezTo>
                <a:cubicBezTo>
                  <a:pt x="1817429" y="465980"/>
                  <a:pt x="1887529" y="413711"/>
                  <a:pt x="1962150" y="368628"/>
                </a:cubicBezTo>
                <a:cubicBezTo>
                  <a:pt x="2156839" y="251003"/>
                  <a:pt x="2280787" y="191412"/>
                  <a:pt x="2495550" y="101928"/>
                </a:cubicBezTo>
                <a:cubicBezTo>
                  <a:pt x="2563892" y="73452"/>
                  <a:pt x="2700522" y="25994"/>
                  <a:pt x="2781300" y="16203"/>
                </a:cubicBezTo>
                <a:cubicBezTo>
                  <a:pt x="2844417" y="8552"/>
                  <a:pt x="2908300" y="9853"/>
                  <a:pt x="2971800" y="6678"/>
                </a:cubicBezTo>
                <a:cubicBezTo>
                  <a:pt x="3057525" y="9853"/>
                  <a:pt x="3149327" y="-15656"/>
                  <a:pt x="3228975" y="16203"/>
                </a:cubicBezTo>
                <a:cubicBezTo>
                  <a:pt x="3267760" y="31717"/>
                  <a:pt x="3642115" y="263561"/>
                  <a:pt x="3724275" y="378153"/>
                </a:cubicBezTo>
                <a:cubicBezTo>
                  <a:pt x="3835392" y="533132"/>
                  <a:pt x="3970354" y="764190"/>
                  <a:pt x="4038600" y="959178"/>
                </a:cubicBezTo>
                <a:cubicBezTo>
                  <a:pt x="4059207" y="1018055"/>
                  <a:pt x="4070350" y="1079828"/>
                  <a:pt x="4086225" y="1140153"/>
                </a:cubicBezTo>
                <a:cubicBezTo>
                  <a:pt x="4104256" y="1302435"/>
                  <a:pt x="4128487" y="1333195"/>
                  <a:pt x="4057650" y="1492578"/>
                </a:cubicBezTo>
                <a:cubicBezTo>
                  <a:pt x="4043943" y="1523420"/>
                  <a:pt x="4013941" y="1544046"/>
                  <a:pt x="3990975" y="1568778"/>
                </a:cubicBezTo>
                <a:cubicBezTo>
                  <a:pt x="3910534" y="1655407"/>
                  <a:pt x="3957590" y="1605122"/>
                  <a:pt x="3848100" y="1673553"/>
                </a:cubicBezTo>
                <a:cubicBezTo>
                  <a:pt x="3824939" y="1688029"/>
                  <a:pt x="3804400" y="1706409"/>
                  <a:pt x="3781425" y="1721178"/>
                </a:cubicBezTo>
                <a:cubicBezTo>
                  <a:pt x="3749486" y="1741710"/>
                  <a:pt x="3685634" y="1777122"/>
                  <a:pt x="3648075" y="1787853"/>
                </a:cubicBezTo>
                <a:cubicBezTo>
                  <a:pt x="3501076" y="1829853"/>
                  <a:pt x="3415967" y="1823482"/>
                  <a:pt x="3248025" y="1835478"/>
                </a:cubicBezTo>
                <a:lnTo>
                  <a:pt x="2562225" y="1816428"/>
                </a:lnTo>
                <a:cubicBezTo>
                  <a:pt x="2485827" y="1813245"/>
                  <a:pt x="2409885" y="1802958"/>
                  <a:pt x="2333625" y="1797378"/>
                </a:cubicBezTo>
                <a:cubicBezTo>
                  <a:pt x="2279701" y="1793432"/>
                  <a:pt x="2225675" y="1791028"/>
                  <a:pt x="2171700" y="1787853"/>
                </a:cubicBezTo>
                <a:cubicBezTo>
                  <a:pt x="2136775" y="1791028"/>
                  <a:pt x="2100947" y="1788873"/>
                  <a:pt x="2066925" y="1797378"/>
                </a:cubicBezTo>
                <a:cubicBezTo>
                  <a:pt x="2036589" y="1804962"/>
                  <a:pt x="2009536" y="1822254"/>
                  <a:pt x="1981200" y="1835478"/>
                </a:cubicBezTo>
                <a:cubicBezTo>
                  <a:pt x="1899101" y="1873791"/>
                  <a:pt x="1934775" y="1865062"/>
                  <a:pt x="1828800" y="1902153"/>
                </a:cubicBezTo>
                <a:cubicBezTo>
                  <a:pt x="1714682" y="1942094"/>
                  <a:pt x="1758975" y="1924374"/>
                  <a:pt x="1647825" y="1940253"/>
                </a:cubicBezTo>
                <a:cubicBezTo>
                  <a:pt x="1436816" y="1970397"/>
                  <a:pt x="1632914" y="1952204"/>
                  <a:pt x="1400175" y="1968828"/>
                </a:cubicBezTo>
                <a:cubicBezTo>
                  <a:pt x="1244600" y="1965653"/>
                  <a:pt x="1088997" y="1954982"/>
                  <a:pt x="933450" y="1959303"/>
                </a:cubicBezTo>
                <a:cubicBezTo>
                  <a:pt x="759683" y="1964130"/>
                  <a:pt x="745506" y="1982476"/>
                  <a:pt x="609600" y="2016453"/>
                </a:cubicBezTo>
                <a:cubicBezTo>
                  <a:pt x="581202" y="2023553"/>
                  <a:pt x="552273" y="2028403"/>
                  <a:pt x="523875" y="2035503"/>
                </a:cubicBezTo>
                <a:cubicBezTo>
                  <a:pt x="501451" y="2041109"/>
                  <a:pt x="479963" y="2050536"/>
                  <a:pt x="457200" y="2054553"/>
                </a:cubicBezTo>
                <a:cubicBezTo>
                  <a:pt x="425777" y="2060098"/>
                  <a:pt x="393612" y="2060120"/>
                  <a:pt x="361950" y="2064078"/>
                </a:cubicBezTo>
                <a:cubicBezTo>
                  <a:pt x="342786" y="2066473"/>
                  <a:pt x="323850" y="2070428"/>
                  <a:pt x="304800" y="2073603"/>
                </a:cubicBezTo>
                <a:cubicBezTo>
                  <a:pt x="282494" y="2068027"/>
                  <a:pt x="225010" y="2054690"/>
                  <a:pt x="209550" y="2045028"/>
                </a:cubicBezTo>
                <a:cubicBezTo>
                  <a:pt x="199842" y="2038961"/>
                  <a:pt x="195620" y="2026692"/>
                  <a:pt x="190500" y="2016453"/>
                </a:cubicBezTo>
                <a:cubicBezTo>
                  <a:pt x="167978" y="1971409"/>
                  <a:pt x="151699" y="1928975"/>
                  <a:pt x="133350" y="1883103"/>
                </a:cubicBezTo>
                <a:cubicBezTo>
                  <a:pt x="130175" y="1864053"/>
                  <a:pt x="128015" y="1844806"/>
                  <a:pt x="123825" y="1825953"/>
                </a:cubicBezTo>
                <a:cubicBezTo>
                  <a:pt x="121647" y="1816152"/>
                  <a:pt x="120728" y="1805091"/>
                  <a:pt x="114300" y="1797378"/>
                </a:cubicBezTo>
                <a:cubicBezTo>
                  <a:pt x="98126" y="1777970"/>
                  <a:pt x="72313" y="1764216"/>
                  <a:pt x="47625" y="1759278"/>
                </a:cubicBezTo>
                <a:cubicBezTo>
                  <a:pt x="41398" y="1758033"/>
                  <a:pt x="7938" y="1743403"/>
                  <a:pt x="0" y="1740228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4218F26-2E4C-A727-A251-BA59F7212BAA}"/>
              </a:ext>
            </a:extLst>
          </p:cNvPr>
          <p:cNvSpPr/>
          <p:nvPr/>
        </p:nvSpPr>
        <p:spPr>
          <a:xfrm>
            <a:off x="4076693" y="3600212"/>
            <a:ext cx="2943703" cy="1219438"/>
          </a:xfrm>
          <a:custGeom>
            <a:avLst/>
            <a:gdLst>
              <a:gd name="connsiteX0" fmla="*/ 285757 w 2943703"/>
              <a:gd name="connsiteY0" fmla="*/ 19288 h 1219438"/>
              <a:gd name="connsiteX1" fmla="*/ 285757 w 2943703"/>
              <a:gd name="connsiteY1" fmla="*/ 19288 h 1219438"/>
              <a:gd name="connsiteX2" fmla="*/ 95257 w 2943703"/>
              <a:gd name="connsiteY2" fmla="*/ 76438 h 1219438"/>
              <a:gd name="connsiteX3" fmla="*/ 66682 w 2943703"/>
              <a:gd name="connsiteY3" fmla="*/ 105013 h 1219438"/>
              <a:gd name="connsiteX4" fmla="*/ 9532 w 2943703"/>
              <a:gd name="connsiteY4" fmla="*/ 190738 h 1219438"/>
              <a:gd name="connsiteX5" fmla="*/ 9532 w 2943703"/>
              <a:gd name="connsiteY5" fmla="*/ 343138 h 1219438"/>
              <a:gd name="connsiteX6" fmla="*/ 28582 w 2943703"/>
              <a:gd name="connsiteY6" fmla="*/ 371713 h 1219438"/>
              <a:gd name="connsiteX7" fmla="*/ 142882 w 2943703"/>
              <a:gd name="connsiteY7" fmla="*/ 457438 h 1219438"/>
              <a:gd name="connsiteX8" fmla="*/ 533407 w 2943703"/>
              <a:gd name="connsiteY8" fmla="*/ 562213 h 1219438"/>
              <a:gd name="connsiteX9" fmla="*/ 790582 w 2943703"/>
              <a:gd name="connsiteY9" fmla="*/ 657463 h 1219438"/>
              <a:gd name="connsiteX10" fmla="*/ 933457 w 2943703"/>
              <a:gd name="connsiteY10" fmla="*/ 743188 h 1219438"/>
              <a:gd name="connsiteX11" fmla="*/ 1200157 w 2943703"/>
              <a:gd name="connsiteY11" fmla="*/ 914638 h 1219438"/>
              <a:gd name="connsiteX12" fmla="*/ 1533532 w 2943703"/>
              <a:gd name="connsiteY12" fmla="*/ 1086088 h 1219438"/>
              <a:gd name="connsiteX13" fmla="*/ 1724032 w 2943703"/>
              <a:gd name="connsiteY13" fmla="*/ 1152763 h 1219438"/>
              <a:gd name="connsiteX14" fmla="*/ 2352682 w 2943703"/>
              <a:gd name="connsiteY14" fmla="*/ 1219438 h 1219438"/>
              <a:gd name="connsiteX15" fmla="*/ 2695582 w 2943703"/>
              <a:gd name="connsiteY15" fmla="*/ 1171813 h 1219438"/>
              <a:gd name="connsiteX16" fmla="*/ 2781307 w 2943703"/>
              <a:gd name="connsiteY16" fmla="*/ 1095613 h 1219438"/>
              <a:gd name="connsiteX17" fmla="*/ 2924182 w 2943703"/>
              <a:gd name="connsiteY17" fmla="*/ 781288 h 1219438"/>
              <a:gd name="connsiteX18" fmla="*/ 2943232 w 2943703"/>
              <a:gd name="connsiteY18" fmla="*/ 638413 h 1219438"/>
              <a:gd name="connsiteX19" fmla="*/ 2686057 w 2943703"/>
              <a:gd name="connsiteY19" fmla="*/ 343138 h 1219438"/>
              <a:gd name="connsiteX20" fmla="*/ 2133607 w 2943703"/>
              <a:gd name="connsiteY20" fmla="*/ 85963 h 1219438"/>
              <a:gd name="connsiteX21" fmla="*/ 1952632 w 2943703"/>
              <a:gd name="connsiteY21" fmla="*/ 57388 h 1219438"/>
              <a:gd name="connsiteX22" fmla="*/ 1676407 w 2943703"/>
              <a:gd name="connsiteY22" fmla="*/ 28813 h 1219438"/>
              <a:gd name="connsiteX23" fmla="*/ 1200157 w 2943703"/>
              <a:gd name="connsiteY23" fmla="*/ 38338 h 1219438"/>
              <a:gd name="connsiteX24" fmla="*/ 1019182 w 2943703"/>
              <a:gd name="connsiteY24" fmla="*/ 47863 h 1219438"/>
              <a:gd name="connsiteX25" fmla="*/ 581032 w 2943703"/>
              <a:gd name="connsiteY25" fmla="*/ 38338 h 1219438"/>
              <a:gd name="connsiteX26" fmla="*/ 447682 w 2943703"/>
              <a:gd name="connsiteY26" fmla="*/ 19288 h 1219438"/>
              <a:gd name="connsiteX27" fmla="*/ 409582 w 2943703"/>
              <a:gd name="connsiteY27" fmla="*/ 9763 h 1219438"/>
              <a:gd name="connsiteX28" fmla="*/ 381007 w 2943703"/>
              <a:gd name="connsiteY28" fmla="*/ 238 h 1219438"/>
              <a:gd name="connsiteX29" fmla="*/ 285757 w 2943703"/>
              <a:gd name="connsiteY29" fmla="*/ 19288 h 121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43703" h="1219438">
                <a:moveTo>
                  <a:pt x="285757" y="19288"/>
                </a:moveTo>
                <a:lnTo>
                  <a:pt x="285757" y="19288"/>
                </a:lnTo>
                <a:cubicBezTo>
                  <a:pt x="257745" y="26928"/>
                  <a:pt x="127275" y="60429"/>
                  <a:pt x="95257" y="76438"/>
                </a:cubicBezTo>
                <a:cubicBezTo>
                  <a:pt x="83209" y="82462"/>
                  <a:pt x="74764" y="94237"/>
                  <a:pt x="66682" y="105013"/>
                </a:cubicBezTo>
                <a:cubicBezTo>
                  <a:pt x="46076" y="132487"/>
                  <a:pt x="28582" y="162163"/>
                  <a:pt x="9532" y="190738"/>
                </a:cubicBezTo>
                <a:cubicBezTo>
                  <a:pt x="3717" y="248888"/>
                  <a:pt x="-8647" y="288600"/>
                  <a:pt x="9532" y="343138"/>
                </a:cubicBezTo>
                <a:cubicBezTo>
                  <a:pt x="13152" y="353998"/>
                  <a:pt x="22515" y="362005"/>
                  <a:pt x="28582" y="371713"/>
                </a:cubicBezTo>
                <a:cubicBezTo>
                  <a:pt x="71508" y="440395"/>
                  <a:pt x="43173" y="421543"/>
                  <a:pt x="142882" y="457438"/>
                </a:cubicBezTo>
                <a:cubicBezTo>
                  <a:pt x="408642" y="553112"/>
                  <a:pt x="189163" y="456292"/>
                  <a:pt x="533407" y="562213"/>
                </a:cubicBezTo>
                <a:cubicBezTo>
                  <a:pt x="620780" y="589097"/>
                  <a:pt x="707292" y="619784"/>
                  <a:pt x="790582" y="657463"/>
                </a:cubicBezTo>
                <a:cubicBezTo>
                  <a:pt x="841185" y="680355"/>
                  <a:pt x="886421" y="713654"/>
                  <a:pt x="933457" y="743188"/>
                </a:cubicBezTo>
                <a:cubicBezTo>
                  <a:pt x="1022961" y="799388"/>
                  <a:pt x="1107554" y="863706"/>
                  <a:pt x="1200157" y="914638"/>
                </a:cubicBezTo>
                <a:cubicBezTo>
                  <a:pt x="1308897" y="974445"/>
                  <a:pt x="1417673" y="1039744"/>
                  <a:pt x="1533532" y="1086088"/>
                </a:cubicBezTo>
                <a:cubicBezTo>
                  <a:pt x="1595997" y="1111074"/>
                  <a:pt x="1658764" y="1136446"/>
                  <a:pt x="1724032" y="1152763"/>
                </a:cubicBezTo>
                <a:cubicBezTo>
                  <a:pt x="1916283" y="1200826"/>
                  <a:pt x="2166696" y="1206153"/>
                  <a:pt x="2352682" y="1219438"/>
                </a:cubicBezTo>
                <a:cubicBezTo>
                  <a:pt x="2466982" y="1203563"/>
                  <a:pt x="2584718" y="1203840"/>
                  <a:pt x="2695582" y="1171813"/>
                </a:cubicBezTo>
                <a:cubicBezTo>
                  <a:pt x="2732312" y="1161202"/>
                  <a:pt x="2756546" y="1124744"/>
                  <a:pt x="2781307" y="1095613"/>
                </a:cubicBezTo>
                <a:cubicBezTo>
                  <a:pt x="2876056" y="984143"/>
                  <a:pt x="2874393" y="930655"/>
                  <a:pt x="2924182" y="781288"/>
                </a:cubicBezTo>
                <a:cubicBezTo>
                  <a:pt x="2930532" y="733663"/>
                  <a:pt x="2946655" y="686337"/>
                  <a:pt x="2943232" y="638413"/>
                </a:cubicBezTo>
                <a:cubicBezTo>
                  <a:pt x="2931938" y="480297"/>
                  <a:pt x="2823023" y="424523"/>
                  <a:pt x="2686057" y="343138"/>
                </a:cubicBezTo>
                <a:cubicBezTo>
                  <a:pt x="2525713" y="247861"/>
                  <a:pt x="2325655" y="140834"/>
                  <a:pt x="2133607" y="85963"/>
                </a:cubicBezTo>
                <a:cubicBezTo>
                  <a:pt x="2047742" y="61430"/>
                  <a:pt x="2043208" y="68257"/>
                  <a:pt x="1952632" y="57388"/>
                </a:cubicBezTo>
                <a:cubicBezTo>
                  <a:pt x="1714238" y="28781"/>
                  <a:pt x="1905305" y="45163"/>
                  <a:pt x="1676407" y="28813"/>
                </a:cubicBezTo>
                <a:lnTo>
                  <a:pt x="1200157" y="38338"/>
                </a:lnTo>
                <a:cubicBezTo>
                  <a:pt x="1139774" y="40088"/>
                  <a:pt x="1079590" y="47863"/>
                  <a:pt x="1019182" y="47863"/>
                </a:cubicBezTo>
                <a:cubicBezTo>
                  <a:pt x="873097" y="47863"/>
                  <a:pt x="727082" y="41513"/>
                  <a:pt x="581032" y="38338"/>
                </a:cubicBezTo>
                <a:cubicBezTo>
                  <a:pt x="534208" y="32485"/>
                  <a:pt x="493459" y="28443"/>
                  <a:pt x="447682" y="19288"/>
                </a:cubicBezTo>
                <a:cubicBezTo>
                  <a:pt x="434845" y="16721"/>
                  <a:pt x="422169" y="13359"/>
                  <a:pt x="409582" y="9763"/>
                </a:cubicBezTo>
                <a:cubicBezTo>
                  <a:pt x="399928" y="7005"/>
                  <a:pt x="391025" y="906"/>
                  <a:pt x="381007" y="238"/>
                </a:cubicBezTo>
                <a:cubicBezTo>
                  <a:pt x="342991" y="-2296"/>
                  <a:pt x="301632" y="16113"/>
                  <a:pt x="285757" y="19288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854021-8FB1-0739-099A-877EBAD974A2}"/>
              </a:ext>
            </a:extLst>
          </p:cNvPr>
          <p:cNvSpPr txBox="1"/>
          <p:nvPr/>
        </p:nvSpPr>
        <p:spPr>
          <a:xfrm>
            <a:off x="1322667" y="18959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7AC19B-7F6F-C9D7-F041-97A37F6D4D88}"/>
              </a:ext>
            </a:extLst>
          </p:cNvPr>
          <p:cNvSpPr txBox="1"/>
          <p:nvPr/>
        </p:nvSpPr>
        <p:spPr>
          <a:xfrm>
            <a:off x="445062" y="2881333"/>
            <a:ext cx="2487330" cy="2677656"/>
          </a:xfrm>
          <a:prstGeom prst="rect">
            <a:avLst/>
          </a:prstGeom>
          <a:noFill/>
          <a:ln>
            <a:solidFill>
              <a:srgbClr val="AA914A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由觀察值中指定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群的中 心值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(cluster seed)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個中心值為中心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開始將觀察樣本值中與中 心值較接近者納入各群中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依各觀察值到各群中心值 之距離遠近重新計算出各 集群之集結係數，再試著 移動中心值之位置，並重 新計算集結係數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直到中心點及各群之樣本 不能再移動為止</a:t>
            </a:r>
          </a:p>
        </p:txBody>
      </p:sp>
    </p:spTree>
    <p:extLst>
      <p:ext uri="{BB962C8B-B14F-4D97-AF65-F5344CB8AC3E}">
        <p14:creationId xmlns:p14="http://schemas.microsoft.com/office/powerpoint/2010/main" val="389614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lustering: k-means, k-means ++ and gganimate | Thean C. Lim">
            <a:extLst>
              <a:ext uri="{FF2B5EF4-FFF2-40B4-BE49-F238E27FC236}">
                <a16:creationId xmlns:a16="http://schemas.microsoft.com/office/drawing/2014/main" id="{86CE8951-B1FD-F341-8C51-844DB707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" y="1247775"/>
            <a:ext cx="6414770" cy="458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17861B3-30A0-13F6-3273-78D5725D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83" y="4892159"/>
            <a:ext cx="2159489" cy="12667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6856EFC-6300-1F18-CD30-04C0FDDB6BC7}"/>
              </a:ext>
            </a:extLst>
          </p:cNvPr>
          <p:cNvSpPr txBox="1"/>
          <p:nvPr/>
        </p:nvSpPr>
        <p:spPr>
          <a:xfrm>
            <a:off x="7105650" y="1477060"/>
            <a:ext cx="4612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求取各個輸入資料 </a:t>
            </a:r>
            <a:r>
              <a:rPr lang="en-US" altLang="zh-TW" dirty="0" err="1">
                <a:solidFill>
                  <a:schemeClr val="accent6">
                    <a:lumMod val="10000"/>
                  </a:schemeClr>
                </a:solidFill>
              </a:rPr>
              <a:t>Xj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與其相對應集群中心點 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Ci 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的距離平方和之最小值。</a:t>
            </a:r>
            <a:endParaRPr lang="en-US" altLang="zh-TW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即：總體誤差平方和 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SSE)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7" name="Picture 2" descr="K-Means">
            <a:extLst>
              <a:ext uri="{FF2B5EF4-FFF2-40B4-BE49-F238E27FC236}">
                <a16:creationId xmlns:a16="http://schemas.microsoft.com/office/drawing/2014/main" id="{8672E21D-9DBF-E351-C7D5-5975A6DC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10" y="2853925"/>
            <a:ext cx="4242561" cy="19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7544D6-7780-F37B-14C4-0658D8E4141D}"/>
              </a:ext>
            </a:extLst>
          </p:cNvPr>
          <p:cNvSpPr/>
          <p:nvPr/>
        </p:nvSpPr>
        <p:spPr>
          <a:xfrm>
            <a:off x="9324975" y="3629025"/>
            <a:ext cx="1495425" cy="12001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08DD40-D248-C799-C269-00AB6E3D8305}"/>
              </a:ext>
            </a:extLst>
          </p:cNvPr>
          <p:cNvSpPr/>
          <p:nvPr/>
        </p:nvSpPr>
        <p:spPr>
          <a:xfrm>
            <a:off x="9603835" y="3752850"/>
            <a:ext cx="1495425" cy="1200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CFA2521-CA26-ED83-E66C-06541D11AC0E}"/>
              </a:ext>
            </a:extLst>
          </p:cNvPr>
          <p:cNvSpPr txBox="1"/>
          <p:nvPr/>
        </p:nvSpPr>
        <p:spPr>
          <a:xfrm>
            <a:off x="7775162" y="4183648"/>
            <a:ext cx="1069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總體</a:t>
            </a:r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SSE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93FCE0A-90EE-4775-EA08-C543742A7C5A}"/>
              </a:ext>
            </a:extLst>
          </p:cNvPr>
          <p:cNvSpPr txBox="1"/>
          <p:nvPr/>
        </p:nvSpPr>
        <p:spPr>
          <a:xfrm>
            <a:off x="8222710" y="4892159"/>
            <a:ext cx="1381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個別群體</a:t>
            </a:r>
            <a:r>
              <a:rPr lang="en-US" altLang="zh-TW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SSE</a:t>
            </a:r>
            <a:endParaRPr lang="zh-TW" altLang="en-US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2DDAF8-71C1-B0C5-D570-5833C57DEC45}"/>
              </a:ext>
            </a:extLst>
          </p:cNvPr>
          <p:cNvSpPr txBox="1"/>
          <p:nvPr/>
        </p:nvSpPr>
        <p:spPr>
          <a:xfrm>
            <a:off x="10072687" y="4892159"/>
            <a:ext cx="1381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群體</a:t>
            </a:r>
            <a:r>
              <a:rPr lang="en-US" altLang="zh-TW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內資料誤差平方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64572983-A5C0-EC18-7328-65EE255A07AF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 cost function 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9D8D97-3BE6-7CCC-4532-CD7F68DA6D25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56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5DE0478F-24D4-AA7E-0A21-1C2A086C18E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不適合 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發掘的情境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9B05C3-9045-FE55-0E24-0962828366A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FA1694B-B5E6-7036-90EC-5EE040C9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33" y="2101594"/>
            <a:ext cx="4502658" cy="1763057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3CF3F6C-5191-3644-F2A4-39DE178FA224}"/>
              </a:ext>
            </a:extLst>
          </p:cNvPr>
          <p:cNvSpPr/>
          <p:nvPr/>
        </p:nvSpPr>
        <p:spPr>
          <a:xfrm>
            <a:off x="304800" y="1412776"/>
            <a:ext cx="1952625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不適用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363F70-FE9B-24F1-3290-60881FE993FE}"/>
              </a:ext>
            </a:extLst>
          </p:cNvPr>
          <p:cNvSpPr txBox="1"/>
          <p:nvPr/>
        </p:nvSpPr>
        <p:spPr>
          <a:xfrm>
            <a:off x="2631282" y="1901569"/>
            <a:ext cx="1774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不同資料大小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09D506-FA12-F5D0-6D78-88A2A089C2F6}"/>
              </a:ext>
            </a:extLst>
          </p:cNvPr>
          <p:cNvSpPr txBox="1"/>
          <p:nvPr/>
        </p:nvSpPr>
        <p:spPr>
          <a:xfrm>
            <a:off x="2631282" y="4064676"/>
            <a:ext cx="1774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不同資料密度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7CD87A4-CB57-B8E5-30CC-82D4C3B9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94" y="4368803"/>
            <a:ext cx="4504911" cy="174041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763FD87-1583-6944-2563-1A9D0D480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44774"/>
            <a:ext cx="5410276" cy="229870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3BA27A9-6ABE-9122-17DC-D4A1E07BF124}"/>
              </a:ext>
            </a:extLst>
          </p:cNvPr>
          <p:cNvSpPr txBox="1"/>
          <p:nvPr/>
        </p:nvSpPr>
        <p:spPr>
          <a:xfrm>
            <a:off x="8222457" y="1901569"/>
            <a:ext cx="1774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非球狀資料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F56171-2C50-AA79-A61F-1FA448769AA2}"/>
              </a:ext>
            </a:extLst>
          </p:cNvPr>
          <p:cNvSpPr txBox="1"/>
          <p:nvPr/>
        </p:nvSpPr>
        <p:spPr>
          <a:xfrm>
            <a:off x="1281112" y="5993864"/>
            <a:ext cx="1774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Original Points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959A4E-4C8A-8C5F-84AB-EC69B4BA6AE4}"/>
              </a:ext>
            </a:extLst>
          </p:cNvPr>
          <p:cNvSpPr txBox="1"/>
          <p:nvPr/>
        </p:nvSpPr>
        <p:spPr>
          <a:xfrm>
            <a:off x="1281112" y="3779998"/>
            <a:ext cx="1774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Original Points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1B2E77-D2D5-DA58-DDC6-46547D48DA10}"/>
              </a:ext>
            </a:extLst>
          </p:cNvPr>
          <p:cNvSpPr txBox="1"/>
          <p:nvPr/>
        </p:nvSpPr>
        <p:spPr>
          <a:xfrm>
            <a:off x="6669797" y="4866107"/>
            <a:ext cx="1774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Original Points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3AEC4F-63EF-E19C-8724-75AAF1C1EF51}"/>
              </a:ext>
            </a:extLst>
          </p:cNvPr>
          <p:cNvSpPr txBox="1"/>
          <p:nvPr/>
        </p:nvSpPr>
        <p:spPr>
          <a:xfrm>
            <a:off x="3380357" y="3774802"/>
            <a:ext cx="240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K-means (3 Clusters)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A19726D-2C32-66E0-6DBE-B58C08E7277C}"/>
              </a:ext>
            </a:extLst>
          </p:cNvPr>
          <p:cNvSpPr txBox="1"/>
          <p:nvPr/>
        </p:nvSpPr>
        <p:spPr>
          <a:xfrm>
            <a:off x="3380357" y="5990294"/>
            <a:ext cx="240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K-means (3 Clusters)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F643176-E8EE-92CF-DF87-44C3935B02D2}"/>
              </a:ext>
            </a:extLst>
          </p:cNvPr>
          <p:cNvSpPr txBox="1"/>
          <p:nvPr/>
        </p:nvSpPr>
        <p:spPr>
          <a:xfrm>
            <a:off x="9128431" y="4853508"/>
            <a:ext cx="240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K-means (2 Clusters)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64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Evaluation criteria</a:t>
            </a:r>
            <a:r>
              <a:rPr kumimoji="0" lang="zh-TW" altLang="en-US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w/ </a:t>
            </a:r>
            <a:r>
              <a:rPr kumimoji="0" lang="en-US" altLang="zh-TW" sz="3200" b="0" i="0" u="none" strike="noStrike" kern="1200" cap="none" spc="150" normalizeH="0" baseline="0" noProof="0" dirty="0" err="1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Kmeans</a:t>
            </a:r>
            <a:endParaRPr kumimoji="0" lang="en-US" altLang="zh-TW" sz="3200" b="0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F27B5BA-1DAD-4652-BBFC-A72F32C9781C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0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rgbClr val="737572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51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5DE0478F-24D4-AA7E-0A21-1C2A086C18E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評估指標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9B05C3-9045-FE55-0E24-0962828366A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00459D-FC03-45DD-2DEF-AF4FAF77E84F}"/>
              </a:ext>
            </a:extLst>
          </p:cNvPr>
          <p:cNvSpPr txBox="1"/>
          <p:nvPr/>
        </p:nvSpPr>
        <p:spPr>
          <a:xfrm>
            <a:off x="390523" y="1340768"/>
            <a:ext cx="10674019" cy="45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lang="zh-TW" altLang="en-US" b="1" dirty="0">
                <a:solidFill>
                  <a:srgbClr val="249DCE">
                    <a:lumMod val="75000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回歸評估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指標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2E92D95-F3B6-3B95-E967-F1D216053DD7}"/>
              </a:ext>
            </a:extLst>
          </p:cNvPr>
          <p:cNvSpPr/>
          <p:nvPr/>
        </p:nvSpPr>
        <p:spPr>
          <a:xfrm>
            <a:off x="6263901" y="1909483"/>
            <a:ext cx="5366122" cy="4123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Silhouette Coefficient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輪廓係數法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586C5BF-D025-C9D2-AC98-74937B4F31E7}"/>
              </a:ext>
            </a:extLst>
          </p:cNvPr>
          <p:cNvSpPr/>
          <p:nvPr/>
        </p:nvSpPr>
        <p:spPr>
          <a:xfrm>
            <a:off x="499035" y="1909483"/>
            <a:ext cx="5429065" cy="4123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ELBOW METHOD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手肘法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787ED1C-1273-2035-E24A-24DA6D94A05F}"/>
              </a:ext>
            </a:extLst>
          </p:cNvPr>
          <p:cNvCxnSpPr>
            <a:cxnSpLocks/>
          </p:cNvCxnSpPr>
          <p:nvPr/>
        </p:nvCxnSpPr>
        <p:spPr>
          <a:xfrm>
            <a:off x="295836" y="3585882"/>
            <a:ext cx="1133418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49740C7-99C4-A9B5-67ED-A401EE7B6DE6}"/>
              </a:ext>
            </a:extLst>
          </p:cNvPr>
          <p:cNvCxnSpPr>
            <a:cxnSpLocks/>
          </p:cNvCxnSpPr>
          <p:nvPr/>
        </p:nvCxnSpPr>
        <p:spPr>
          <a:xfrm>
            <a:off x="6096000" y="1838618"/>
            <a:ext cx="0" cy="442173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3A1ECDF9-7F09-A7FA-CCB8-FBE0BCA3DE20}"/>
              </a:ext>
            </a:extLst>
          </p:cNvPr>
          <p:cNvSpPr/>
          <p:nvPr/>
        </p:nvSpPr>
        <p:spPr>
          <a:xfrm>
            <a:off x="493059" y="2415099"/>
            <a:ext cx="26216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SSE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 of the squared errors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，誤差平方和）為指標，計算每群中的每一個點 ，到群中心的距離。共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個群，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Ci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代表其中一個群，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表示該群中心點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DD1136-DBAC-D1BC-3EFD-A24C6FBA5FE4}"/>
              </a:ext>
            </a:extLst>
          </p:cNvPr>
          <p:cNvSpPr/>
          <p:nvPr/>
        </p:nvSpPr>
        <p:spPr>
          <a:xfrm>
            <a:off x="6263901" y="2425745"/>
            <a:ext cx="37507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「找出相同群凝聚度越小、不同群分離度越高」的值凝聚度（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）是指與相同群內的其他點的平均距離；分離度（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）是指與不 同群的其他點的平均距離。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是指以一個點作為計算的值，輪廓係數法則是 將所有的點都計算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後再總和。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值越大，表示效果越好，適合作為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1249344-7454-B2B2-4CBB-21F4665D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38" y="2576696"/>
            <a:ext cx="2276793" cy="695422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E11DA8-14BC-7D20-154B-37670EDCB9BA}"/>
              </a:ext>
            </a:extLst>
          </p:cNvPr>
          <p:cNvSpPr txBox="1"/>
          <p:nvPr/>
        </p:nvSpPr>
        <p:spPr>
          <a:xfrm>
            <a:off x="3657602" y="3851249"/>
            <a:ext cx="23053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根據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K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與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SSE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作圖，可以從中觀察到使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SSE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的下降幅度由「快速轉為平緩」的點，一 般稱這個點為拐點（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Inflection point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），會將它挑選為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K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。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200" dirty="0">
              <a:solidFill>
                <a:schemeClr val="accent6">
                  <a:lumMod val="1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該點可以確保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K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值由小逐漸遞增時的一個集群效益，因此適合作為分群的標準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E34E02E-F4AD-BCFE-46C0-8A6A5388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7" y="3781193"/>
            <a:ext cx="3166545" cy="2327917"/>
          </a:xfrm>
          <a:prstGeom prst="rect">
            <a:avLst/>
          </a:prstGeom>
        </p:spPr>
      </p:pic>
      <p:sp>
        <p:nvSpPr>
          <p:cNvPr id="30" name="AutoShape 2" descr="K-means -Elbow method (clustering)">
            <a:extLst>
              <a:ext uri="{FF2B5EF4-FFF2-40B4-BE49-F238E27FC236}">
                <a16:creationId xmlns:a16="http://schemas.microsoft.com/office/drawing/2014/main" id="{5C157072-2B3F-A56A-282B-4D5F397E59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2D20273B-E5CD-9844-16C2-C84B22CC4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860" y="2598687"/>
            <a:ext cx="1614163" cy="63300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6167781-9B48-B24B-2021-7D2C5F70E7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"/>
          <a:stretch/>
        </p:blipFill>
        <p:spPr>
          <a:xfrm>
            <a:off x="6269376" y="3678249"/>
            <a:ext cx="2774611" cy="2609742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4CBDBF-C641-7CA5-5C92-077CDCB58220}"/>
              </a:ext>
            </a:extLst>
          </p:cNvPr>
          <p:cNvSpPr txBox="1"/>
          <p:nvPr/>
        </p:nvSpPr>
        <p:spPr>
          <a:xfrm>
            <a:off x="7922574" y="5303240"/>
            <a:ext cx="245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accent6">
                    <a:lumMod val="10000"/>
                  </a:schemeClr>
                </a:solidFill>
              </a:rPr>
              <a:t>-</a:t>
            </a:r>
            <a:endParaRPr lang="zh-TW" altLang="en-US" sz="10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1412069-BEF1-BB19-0F02-80C5A54230BC}"/>
              </a:ext>
            </a:extLst>
          </p:cNvPr>
          <p:cNvSpPr txBox="1"/>
          <p:nvPr/>
        </p:nvSpPr>
        <p:spPr>
          <a:xfrm>
            <a:off x="7749199" y="5389359"/>
            <a:ext cx="135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accent6">
                    <a:lumMod val="10000"/>
                  </a:schemeClr>
                </a:solidFill>
              </a:rPr>
              <a:t>=</a:t>
            </a:r>
            <a:endParaRPr lang="zh-TW" altLang="en-US" sz="10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4CC825-2DAE-6D2D-F1A5-B0898ED7037D}"/>
              </a:ext>
            </a:extLst>
          </p:cNvPr>
          <p:cNvSpPr txBox="1"/>
          <p:nvPr/>
        </p:nvSpPr>
        <p:spPr>
          <a:xfrm>
            <a:off x="8114810" y="5389358"/>
            <a:ext cx="135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accent6">
                    <a:lumMod val="10000"/>
                  </a:schemeClr>
                </a:solidFill>
              </a:rPr>
              <a:t>=</a:t>
            </a:r>
            <a:endParaRPr lang="zh-TW" altLang="en-US" sz="1000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7412" name="Picture 4" descr="Illustration of the silhouette coefficient and the loose–tight cluster....  | Download Scientific Diagram">
            <a:extLst>
              <a:ext uri="{FF2B5EF4-FFF2-40B4-BE49-F238E27FC236}">
                <a16:creationId xmlns:a16="http://schemas.microsoft.com/office/drawing/2014/main" id="{E5F3812A-807C-1481-C8E6-F0C8533EF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41" b="10373"/>
          <a:stretch/>
        </p:blipFill>
        <p:spPr bwMode="auto">
          <a:xfrm>
            <a:off x="9217362" y="3850563"/>
            <a:ext cx="2265634" cy="21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21B17664-6873-9837-2C15-51BF72097907}"/>
              </a:ext>
            </a:extLst>
          </p:cNvPr>
          <p:cNvSpPr/>
          <p:nvPr/>
        </p:nvSpPr>
        <p:spPr>
          <a:xfrm>
            <a:off x="9364386" y="5962580"/>
            <a:ext cx="322539" cy="26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01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5DE0478F-24D4-AA7E-0A21-1C2A086C18E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silhouette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選擇聚類的數目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9B05C3-9045-FE55-0E24-0962828366A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B17664-6873-9837-2C15-51BF72097907}"/>
              </a:ext>
            </a:extLst>
          </p:cNvPr>
          <p:cNvSpPr/>
          <p:nvPr/>
        </p:nvSpPr>
        <p:spPr>
          <a:xfrm>
            <a:off x="9364386" y="5962580"/>
            <a:ext cx="322539" cy="26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79C8BFC-B15A-AC4A-9B5C-4489DD09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54435"/>
            <a:ext cx="5334000" cy="207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9B43DE1-22CB-BA12-2436-EB307274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54434"/>
            <a:ext cx="5334000" cy="207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95638975-8B3A-3427-26D1-418C3CC2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24053"/>
            <a:ext cx="5400675" cy="21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33799BEE-D3E4-83EF-8CE5-97C72E163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00406"/>
            <a:ext cx="5334000" cy="207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笑臉 5">
            <a:extLst>
              <a:ext uri="{FF2B5EF4-FFF2-40B4-BE49-F238E27FC236}">
                <a16:creationId xmlns:a16="http://schemas.microsoft.com/office/drawing/2014/main" id="{5D8C8277-2E6B-D9E5-25D4-1F24DF00F56D}"/>
              </a:ext>
            </a:extLst>
          </p:cNvPr>
          <p:cNvSpPr/>
          <p:nvPr/>
        </p:nvSpPr>
        <p:spPr>
          <a:xfrm>
            <a:off x="5133975" y="5486330"/>
            <a:ext cx="476250" cy="476250"/>
          </a:xfrm>
          <a:prstGeom prst="smileyFac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5640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4CB165B4-F0FC-E5CB-CF6A-7D83D54A368B}"/>
              </a:ext>
            </a:extLst>
          </p:cNvPr>
          <p:cNvSpPr txBox="1"/>
          <p:nvPr/>
        </p:nvSpPr>
        <p:spPr>
          <a:xfrm>
            <a:off x="584157" y="1412776"/>
            <a:ext cx="992191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要決定分為多少群才有意義：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sz="14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群數的選擇</a:t>
            </a:r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一般建議在</a:t>
            </a:r>
            <a:r>
              <a:rPr lang="en-US" altLang="zh-TW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個群之間選擇合適的群數。如果群數超過</a:t>
            </a:r>
            <a:r>
              <a:rPr lang="en-US" altLang="zh-TW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，則後續的分析可能會變得過於繁瑣和複雜，從而降低分析的實用性和可解釋性。</a:t>
            </a:r>
            <a:endParaRPr lang="en-US" altLang="zh-TW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endParaRPr lang="zh-TW" altLang="en-US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4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4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群的均衡性</a:t>
            </a:r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理想的群結構中，各群的觀察值數量應該相對平衡。例如，如果一個群包含</a:t>
            </a:r>
            <a:r>
              <a:rPr lang="en-US" altLang="zh-TW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個觀察值，而另一個群僅有</a:t>
            </a:r>
            <a:r>
              <a:rPr lang="en-US" altLang="zh-TW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個觀察值，這種極度不均衡的群分配通常被視為不適當。均衡的群能夠確保分析結果的代表性和一致性。</a:t>
            </a:r>
            <a:endParaRPr lang="en-US" altLang="zh-TW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endParaRPr lang="zh-TW" altLang="en-US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4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4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同質性與群數的權衡</a:t>
            </a:r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當群數減少時，群內的觀察值同質性通常會降低。換言之，較少的群意味著每個群包含更廣泛的變異性，這可能對分析目的造成影響。因此，在選擇群數時，需要權衡群數與群內同質性之間的關係，以找到最適合分析需求的群數。</a:t>
            </a:r>
            <a:endParaRPr lang="en-US" altLang="zh-TW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endParaRPr lang="zh-TW" altLang="en-US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4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符合策略方向的群數決定</a:t>
            </a:r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4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在實際應用中，群數的選擇應當考慮公司或機構的策略方向。例如，如果一個公司的策略是針對幾個明確定義的市場細分，則選擇與這些市場細分相對應的群數可能更為合理。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DE0478F-24D4-AA7E-0A21-1C2A086C18E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值選定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9B05C3-9045-FE55-0E24-0962828366A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258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597981A-5C40-4A8F-901C-52B406F0AA2A}"/>
              </a:ext>
            </a:extLst>
          </p:cNvPr>
          <p:cNvSpPr txBox="1"/>
          <p:nvPr/>
        </p:nvSpPr>
        <p:spPr>
          <a:xfrm>
            <a:off x="584156" y="1412776"/>
            <a:ext cx="1016004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集群分析在變數與資料的篩選上須考量</a:t>
            </a:r>
            <a:endParaRPr lang="en-US" altLang="zh-TW" sz="14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變數的共線性 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極端值的剔除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資料的標準化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相似性衡量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相似性係指任何二個樣本，相對於其他樣本而言，如果在各種變數上有 相近之處，即代表它們在很多方面具有共同的特性。 進行相似性衡量必須決定要採用何種設定基礎，不同的衡量方法，可能產生不同的分群結果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</a:t>
            </a:r>
            <a:r>
              <a:rPr lang="en-US" altLang="zh-TW" sz="14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SSE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的做法之一，就是增加集群數量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【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極端情況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集群數量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K=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資料量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，每筆資料自已就是一個集群， 所以每個集群自已的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SSE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是最低的，所有集群匯整的總體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SSE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也會 是最低，但是這種集群結果沒啥用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 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所以要找的集群結果，應為集群數量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愈小且也有較小的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SSE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值愈大愈糟。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經常找到局部最佳解。 滿足收歛狀態的集群可能會有很多種 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</a:rPr>
              <a:t>(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依初始點、距離公式不同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全域最佳解可配合下列方法使用：絕對降溫法或遺傳演算法 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適用於平均值可定義之資料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</a:rPr>
              <a:t>(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如：一般數值資料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</a:rPr>
              <a:t>), 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那類別資料呢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</a:rPr>
              <a:t>? 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需要事先設定群組數目 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</a:rPr>
              <a:t>k 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易受雜訊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離異值影響 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因為具有極大值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</a:rPr>
              <a:t>Object</a:t>
            </a: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會扭曲資料分佈，平方差函數將進一步惡化這個這種影響 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</a:rPr>
              <a:t>不適合發掘集群大小不同、密度不同、非凸面形狀之資料群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C90BB41C-6508-41FC-8186-0AFA6CAA86CA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總結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3AA01A-7CF6-4E79-9068-A03849D18BA4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7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Kmeans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111060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200" b="1" i="0" dirty="0">
                <a:solidFill>
                  <a:srgbClr val="6F7479"/>
                </a:solidFill>
                <a:effectLst/>
                <a:latin typeface="Helvetica Neue"/>
              </a:rPr>
              <a:t>用戶畫像，標籤，分群之間關係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https://www.linkflowtech.com/news/142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6F7479"/>
                </a:solidFill>
                <a:latin typeface="Helvetica Neue"/>
              </a:rPr>
              <a:t>DMP CDP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3"/>
              </a:rPr>
              <a:t>https://www.js-adways.com.tw/news/253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249DCE"/>
              </a:solidFill>
              <a:latin typeface="-apple-system"/>
              <a:ea typeface="新細明體" panose="02020500000000000000" pitchFamily="18" charset="-120"/>
            </a:endParaRPr>
          </a:p>
          <a:p>
            <a:pPr>
              <a:defRPr/>
            </a:pPr>
            <a:r>
              <a:rPr lang="en-US" altLang="zh-TW" sz="1200" b="1" dirty="0" err="1">
                <a:solidFill>
                  <a:srgbClr val="6F7479"/>
                </a:solidFill>
                <a:latin typeface="Helvetica Neue"/>
              </a:rPr>
              <a:t>kmeans</a:t>
            </a:r>
            <a:endParaRPr lang="en-US" altLang="zh-TW" sz="1200" b="1" dirty="0">
              <a:solidFill>
                <a:srgbClr val="6F7479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https://medium.com/@jason8410271027/%E5%AD%B8%E7%BF%92%E7%AD%86%E8%A8%98-k-means%E7%90%86%E8%AB%96%E7%AF%87-40e0ae506e1b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F26B19-C26B-612F-18A1-EC8EE9F9A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059" y="1711325"/>
            <a:ext cx="7509789" cy="4213225"/>
          </a:xfrm>
          <a:prstGeom prst="rect">
            <a:avLst/>
          </a:prstGeom>
        </p:spPr>
      </p:pic>
      <p:sp>
        <p:nvSpPr>
          <p:cNvPr id="9" name="矩形: 圓角 8">
            <a:hlinkClick r:id="rId5"/>
            <a:extLst>
              <a:ext uri="{FF2B5EF4-FFF2-40B4-BE49-F238E27FC236}">
                <a16:creationId xmlns:a16="http://schemas.microsoft.com/office/drawing/2014/main" id="{A4A8EE85-666C-9A22-4BF1-4B9DCFE7E89F}"/>
              </a:ext>
            </a:extLst>
          </p:cNvPr>
          <p:cNvSpPr/>
          <p:nvPr/>
        </p:nvSpPr>
        <p:spPr>
          <a:xfrm>
            <a:off x="1143679" y="4808160"/>
            <a:ext cx="2181225" cy="6000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聚類演算法心智圖</a:t>
            </a:r>
          </a:p>
        </p:txBody>
      </p:sp>
      <p:pic>
        <p:nvPicPr>
          <p:cNvPr id="14338" name="Picture 2" descr="Free Click SVG, PNG Icon, Symbol. Download Image.">
            <a:extLst>
              <a:ext uri="{FF2B5EF4-FFF2-40B4-BE49-F238E27FC236}">
                <a16:creationId xmlns:a16="http://schemas.microsoft.com/office/drawing/2014/main" id="{8C0E3DE0-3DFA-1C27-26AF-A9B91277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242" y="5115757"/>
            <a:ext cx="1059240" cy="10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17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HIERARCHICAL CLUSTERING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83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>
            <a:extLst>
              <a:ext uri="{FF2B5EF4-FFF2-40B4-BE49-F238E27FC236}">
                <a16:creationId xmlns:a16="http://schemas.microsoft.com/office/drawing/2014/main" id="{5F89B3D6-D9F1-D8CE-DA23-990ADDF3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2" y="510173"/>
            <a:ext cx="7907908" cy="43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8E370F-6C46-ABB7-90A8-8372289D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206" y="3905250"/>
            <a:ext cx="3570302" cy="2390972"/>
          </a:xfrm>
          <a:prstGeom prst="rect">
            <a:avLst/>
          </a:prstGeom>
        </p:spPr>
      </p:pic>
      <p:sp>
        <p:nvSpPr>
          <p:cNvPr id="7" name="箭號: 有線條的向右箭號 6">
            <a:extLst>
              <a:ext uri="{FF2B5EF4-FFF2-40B4-BE49-F238E27FC236}">
                <a16:creationId xmlns:a16="http://schemas.microsoft.com/office/drawing/2014/main" id="{4C2EA738-E933-56AC-F635-24B53FFE13AE}"/>
              </a:ext>
            </a:extLst>
          </p:cNvPr>
          <p:cNvSpPr/>
          <p:nvPr/>
        </p:nvSpPr>
        <p:spPr>
          <a:xfrm>
            <a:off x="6785531" y="4238625"/>
            <a:ext cx="1590675" cy="457200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1174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201420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  <a:p>
            <a:pPr algn="l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階層聚類技術也是重要的聚類方法。如同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，這些 方法和許多聚類演算法比起來相對較久遠，但它們仍然 被廣泛使用 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階層聚類分析法通常可用樹狀圖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(Dendrogram)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表示。可顯示聚類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子聚類的關係，以及聚類被合併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分割順序。</a:t>
            </a:r>
            <a:endParaRPr lang="en-US" altLang="zh-TW" sz="1200" b="1" i="0" dirty="0">
              <a:solidFill>
                <a:schemeClr val="accent6">
                  <a:lumMod val="1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凝聚式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(Agglomerative)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開始將每個對象視為單獨一組，然後相繼合併鄰近的對象或組 別，直到所有的組別合併為一個，或者達到終止條件。 這需要定義聚類鄰近值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(cluster proximity)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的概念。 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分裂式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(Divisive)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開始將所有的對象置於同一個聚類中，在迭代的每一步，一個聚類被分裂為多個更小的聚類，直到最終每個對象在一個單獨 的聚類中，或達到一個終止條件 在這個情況下，需要決定在每一步驟中哪一個聚類要被分裂， 以及如何做分裂</a:t>
            </a:r>
            <a:r>
              <a:rPr lang="zh-TW" altLang="en-US" sz="1200" b="0" i="0" dirty="0">
                <a:solidFill>
                  <a:schemeClr val="accent6">
                    <a:lumMod val="1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HIERARCHICAL CLUSTERING </a:t>
            </a:r>
            <a:r>
              <a:rPr lang="zh-TW" altLang="en-US" sz="3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階層式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集群分析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C-Means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(Centroid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- means)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E4850D7-D763-62A9-1804-98646BCC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2437"/>
            <a:ext cx="5979308" cy="33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5845A11-1F76-D2B7-B953-C58B0231A08A}"/>
              </a:ext>
            </a:extLst>
          </p:cNvPr>
          <p:cNvSpPr txBox="1"/>
          <p:nvPr/>
        </p:nvSpPr>
        <p:spPr>
          <a:xfrm>
            <a:off x="5965022" y="5600521"/>
            <a:ext cx="6226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如果採用聚合的方式，階層式分群法可由樹狀結構的底部開始，將資料或群聚逐次合併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TW" altLang="en-US" sz="1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如果採用分裂的方式，則由樹狀結構的頂端開始，將群聚逐次分裂。</a:t>
            </a:r>
          </a:p>
        </p:txBody>
      </p:sp>
    </p:spTree>
    <p:extLst>
      <p:ext uri="{BB962C8B-B14F-4D97-AF65-F5344CB8AC3E}">
        <p14:creationId xmlns:p14="http://schemas.microsoft.com/office/powerpoint/2010/main" val="103314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HC </a:t>
            </a:r>
            <a:r>
              <a:rPr lang="en-US" altLang="zh-TW" sz="32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Dendograms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不同的凝聚式階層聚類法如何定義群體間的距離值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B3220D-CF3C-68BB-C393-90E1ABC3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9" y="1711325"/>
            <a:ext cx="6456641" cy="38210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FF11E6-6F27-D9DA-B7D6-C810B5C4B0BF}"/>
              </a:ext>
            </a:extLst>
          </p:cNvPr>
          <p:cNvSpPr/>
          <p:nvPr/>
        </p:nvSpPr>
        <p:spPr>
          <a:xfrm>
            <a:off x="1276350" y="1711325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33E47-0A6E-4954-7404-87FFA56A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4" y="1711325"/>
            <a:ext cx="4898976" cy="3950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050E2A-9F68-A9EE-DB90-A4100309861F}"/>
              </a:ext>
            </a:extLst>
          </p:cNvPr>
          <p:cNvSpPr/>
          <p:nvPr/>
        </p:nvSpPr>
        <p:spPr>
          <a:xfrm>
            <a:off x="11506200" y="5391150"/>
            <a:ext cx="220745" cy="352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53D360-7B3B-052B-DC96-1BB4A6A9C21F}"/>
              </a:ext>
            </a:extLst>
          </p:cNvPr>
          <p:cNvSpPr/>
          <p:nvPr/>
        </p:nvSpPr>
        <p:spPr>
          <a:xfrm>
            <a:off x="7687476" y="4351198"/>
            <a:ext cx="1999449" cy="843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6E800F7B-D9D6-2A02-BC5A-9B239BB32028}"/>
              </a:ext>
            </a:extLst>
          </p:cNvPr>
          <p:cNvSpPr/>
          <p:nvPr/>
        </p:nvSpPr>
        <p:spPr>
          <a:xfrm>
            <a:off x="1504950" y="34694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2AB0359-0075-8D29-C068-A61B3672C933}"/>
              </a:ext>
            </a:extLst>
          </p:cNvPr>
          <p:cNvSpPr/>
          <p:nvPr/>
        </p:nvSpPr>
        <p:spPr>
          <a:xfrm>
            <a:off x="2427419" y="33170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加號 12">
            <a:extLst>
              <a:ext uri="{FF2B5EF4-FFF2-40B4-BE49-F238E27FC236}">
                <a16:creationId xmlns:a16="http://schemas.microsoft.com/office/drawing/2014/main" id="{55711F6C-7572-954E-3075-EC10FEB625E8}"/>
              </a:ext>
            </a:extLst>
          </p:cNvPr>
          <p:cNvSpPr/>
          <p:nvPr/>
        </p:nvSpPr>
        <p:spPr>
          <a:xfrm>
            <a:off x="1809750" y="3930398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加號 13">
            <a:extLst>
              <a:ext uri="{FF2B5EF4-FFF2-40B4-BE49-F238E27FC236}">
                <a16:creationId xmlns:a16="http://schemas.microsoft.com/office/drawing/2014/main" id="{392DB631-060A-355D-6352-625361EBC4EA}"/>
              </a:ext>
            </a:extLst>
          </p:cNvPr>
          <p:cNvSpPr/>
          <p:nvPr/>
        </p:nvSpPr>
        <p:spPr>
          <a:xfrm>
            <a:off x="4314237" y="317656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加號 14">
            <a:extLst>
              <a:ext uri="{FF2B5EF4-FFF2-40B4-BE49-F238E27FC236}">
                <a16:creationId xmlns:a16="http://schemas.microsoft.com/office/drawing/2014/main" id="{2D8174BB-E484-7078-0876-BB488D8ECEF2}"/>
              </a:ext>
            </a:extLst>
          </p:cNvPr>
          <p:cNvSpPr/>
          <p:nvPr/>
        </p:nvSpPr>
        <p:spPr>
          <a:xfrm>
            <a:off x="3895137" y="24746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加號 15">
            <a:extLst>
              <a:ext uri="{FF2B5EF4-FFF2-40B4-BE49-F238E27FC236}">
                <a16:creationId xmlns:a16="http://schemas.microsoft.com/office/drawing/2014/main" id="{A543D1EF-83A1-22E0-35D5-C260788BA076}"/>
              </a:ext>
            </a:extLst>
          </p:cNvPr>
          <p:cNvSpPr/>
          <p:nvPr/>
        </p:nvSpPr>
        <p:spPr>
          <a:xfrm>
            <a:off x="4199937" y="19920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0FBE0F-0B5A-9E8F-B996-9C7200A74F5A}"/>
              </a:ext>
            </a:extLst>
          </p:cNvPr>
          <p:cNvSpPr txBox="1"/>
          <p:nvPr/>
        </p:nvSpPr>
        <p:spPr>
          <a:xfrm>
            <a:off x="4466637" y="339274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41FA7C-F340-B30C-A908-1404C964A2C7}"/>
              </a:ext>
            </a:extLst>
          </p:cNvPr>
          <p:cNvSpPr txBox="1"/>
          <p:nvPr/>
        </p:nvSpPr>
        <p:spPr>
          <a:xfrm>
            <a:off x="3425984" y="231558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007C90-A7CB-4E10-010F-D85F64EEAC9A}"/>
              </a:ext>
            </a:extLst>
          </p:cNvPr>
          <p:cNvSpPr txBox="1"/>
          <p:nvPr/>
        </p:nvSpPr>
        <p:spPr>
          <a:xfrm>
            <a:off x="4504737" y="1861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055FD-5667-2459-B84C-B20B80BBA691}"/>
              </a:ext>
            </a:extLst>
          </p:cNvPr>
          <p:cNvSpPr txBox="1"/>
          <p:nvPr/>
        </p:nvSpPr>
        <p:spPr>
          <a:xfrm>
            <a:off x="2579819" y="294773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AE2DE7-376C-DCDB-D5F9-26A6E4BEBF10}"/>
              </a:ext>
            </a:extLst>
          </p:cNvPr>
          <p:cNvSpPr txBox="1"/>
          <p:nvPr/>
        </p:nvSpPr>
        <p:spPr>
          <a:xfrm>
            <a:off x="1551104" y="311203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D7AEEA-BD3E-3A94-71D5-7225408401FD}"/>
              </a:ext>
            </a:extLst>
          </p:cNvPr>
          <p:cNvSpPr txBox="1"/>
          <p:nvPr/>
        </p:nvSpPr>
        <p:spPr>
          <a:xfrm>
            <a:off x="1951866" y="4114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545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HC </a:t>
            </a:r>
            <a:r>
              <a:rPr lang="en-US" altLang="zh-TW" sz="32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Dendograms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不同的凝聚式階層聚類法如何定義群體間的距離值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B3220D-CF3C-68BB-C393-90E1ABC3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9" y="1711325"/>
            <a:ext cx="6456641" cy="38210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FF11E6-6F27-D9DA-B7D6-C810B5C4B0BF}"/>
              </a:ext>
            </a:extLst>
          </p:cNvPr>
          <p:cNvSpPr/>
          <p:nvPr/>
        </p:nvSpPr>
        <p:spPr>
          <a:xfrm>
            <a:off x="1276350" y="1711325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33E47-0A6E-4954-7404-87FFA56A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4" y="1711325"/>
            <a:ext cx="4898976" cy="3950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050E2A-9F68-A9EE-DB90-A4100309861F}"/>
              </a:ext>
            </a:extLst>
          </p:cNvPr>
          <p:cNvSpPr/>
          <p:nvPr/>
        </p:nvSpPr>
        <p:spPr>
          <a:xfrm>
            <a:off x="11506200" y="5391150"/>
            <a:ext cx="220745" cy="352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53D360-7B3B-052B-DC96-1BB4A6A9C21F}"/>
              </a:ext>
            </a:extLst>
          </p:cNvPr>
          <p:cNvSpPr/>
          <p:nvPr/>
        </p:nvSpPr>
        <p:spPr>
          <a:xfrm>
            <a:off x="7687476" y="4351198"/>
            <a:ext cx="1999449" cy="843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6E800F7B-D9D6-2A02-BC5A-9B239BB32028}"/>
              </a:ext>
            </a:extLst>
          </p:cNvPr>
          <p:cNvSpPr/>
          <p:nvPr/>
        </p:nvSpPr>
        <p:spPr>
          <a:xfrm>
            <a:off x="1504950" y="34694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2AB0359-0075-8D29-C068-A61B3672C933}"/>
              </a:ext>
            </a:extLst>
          </p:cNvPr>
          <p:cNvSpPr/>
          <p:nvPr/>
        </p:nvSpPr>
        <p:spPr>
          <a:xfrm>
            <a:off x="2427419" y="33170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加號 12">
            <a:extLst>
              <a:ext uri="{FF2B5EF4-FFF2-40B4-BE49-F238E27FC236}">
                <a16:creationId xmlns:a16="http://schemas.microsoft.com/office/drawing/2014/main" id="{55711F6C-7572-954E-3075-EC10FEB625E8}"/>
              </a:ext>
            </a:extLst>
          </p:cNvPr>
          <p:cNvSpPr/>
          <p:nvPr/>
        </p:nvSpPr>
        <p:spPr>
          <a:xfrm>
            <a:off x="1809750" y="3930398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加號 13">
            <a:extLst>
              <a:ext uri="{FF2B5EF4-FFF2-40B4-BE49-F238E27FC236}">
                <a16:creationId xmlns:a16="http://schemas.microsoft.com/office/drawing/2014/main" id="{392DB631-060A-355D-6352-625361EBC4EA}"/>
              </a:ext>
            </a:extLst>
          </p:cNvPr>
          <p:cNvSpPr/>
          <p:nvPr/>
        </p:nvSpPr>
        <p:spPr>
          <a:xfrm>
            <a:off x="4314237" y="317656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加號 14">
            <a:extLst>
              <a:ext uri="{FF2B5EF4-FFF2-40B4-BE49-F238E27FC236}">
                <a16:creationId xmlns:a16="http://schemas.microsoft.com/office/drawing/2014/main" id="{2D8174BB-E484-7078-0876-BB488D8ECEF2}"/>
              </a:ext>
            </a:extLst>
          </p:cNvPr>
          <p:cNvSpPr/>
          <p:nvPr/>
        </p:nvSpPr>
        <p:spPr>
          <a:xfrm>
            <a:off x="3895137" y="24746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加號 15">
            <a:extLst>
              <a:ext uri="{FF2B5EF4-FFF2-40B4-BE49-F238E27FC236}">
                <a16:creationId xmlns:a16="http://schemas.microsoft.com/office/drawing/2014/main" id="{A543D1EF-83A1-22E0-35D5-C260788BA076}"/>
              </a:ext>
            </a:extLst>
          </p:cNvPr>
          <p:cNvSpPr/>
          <p:nvPr/>
        </p:nvSpPr>
        <p:spPr>
          <a:xfrm>
            <a:off x="4199937" y="19920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0FBE0F-0B5A-9E8F-B996-9C7200A74F5A}"/>
              </a:ext>
            </a:extLst>
          </p:cNvPr>
          <p:cNvSpPr txBox="1"/>
          <p:nvPr/>
        </p:nvSpPr>
        <p:spPr>
          <a:xfrm>
            <a:off x="4466637" y="339274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41FA7C-F340-B30C-A908-1404C964A2C7}"/>
              </a:ext>
            </a:extLst>
          </p:cNvPr>
          <p:cNvSpPr txBox="1"/>
          <p:nvPr/>
        </p:nvSpPr>
        <p:spPr>
          <a:xfrm>
            <a:off x="3425984" y="231558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007C90-A7CB-4E10-010F-D85F64EEAC9A}"/>
              </a:ext>
            </a:extLst>
          </p:cNvPr>
          <p:cNvSpPr txBox="1"/>
          <p:nvPr/>
        </p:nvSpPr>
        <p:spPr>
          <a:xfrm>
            <a:off x="4504737" y="1861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055FD-5667-2459-B84C-B20B80BBA691}"/>
              </a:ext>
            </a:extLst>
          </p:cNvPr>
          <p:cNvSpPr txBox="1"/>
          <p:nvPr/>
        </p:nvSpPr>
        <p:spPr>
          <a:xfrm>
            <a:off x="2579819" y="294773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AE2DE7-376C-DCDB-D5F9-26A6E4BEBF10}"/>
              </a:ext>
            </a:extLst>
          </p:cNvPr>
          <p:cNvSpPr txBox="1"/>
          <p:nvPr/>
        </p:nvSpPr>
        <p:spPr>
          <a:xfrm>
            <a:off x="1551104" y="311203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D7AEEA-BD3E-3A94-71D5-7225408401FD}"/>
              </a:ext>
            </a:extLst>
          </p:cNvPr>
          <p:cNvSpPr txBox="1"/>
          <p:nvPr/>
        </p:nvSpPr>
        <p:spPr>
          <a:xfrm>
            <a:off x="1951866" y="4114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P6</a:t>
            </a:r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848C894-7E5A-433E-93D3-997632288F35}"/>
              </a:ext>
            </a:extLst>
          </p:cNvPr>
          <p:cNvSpPr/>
          <p:nvPr/>
        </p:nvSpPr>
        <p:spPr>
          <a:xfrm>
            <a:off x="3798431" y="1798659"/>
            <a:ext cx="820606" cy="1149079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FCCF947-A06F-4001-1DC3-ADB2DFA3CE4C}"/>
              </a:ext>
            </a:extLst>
          </p:cNvPr>
          <p:cNvCxnSpPr>
            <a:cxnSpLocks/>
          </p:cNvCxnSpPr>
          <p:nvPr/>
        </p:nvCxnSpPr>
        <p:spPr>
          <a:xfrm>
            <a:off x="82105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2219C59-A78C-840D-7857-23BC127501C5}"/>
              </a:ext>
            </a:extLst>
          </p:cNvPr>
          <p:cNvCxnSpPr>
            <a:cxnSpLocks/>
          </p:cNvCxnSpPr>
          <p:nvPr/>
        </p:nvCxnSpPr>
        <p:spPr>
          <a:xfrm>
            <a:off x="90106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B390DF1-A52D-725C-B45B-F676CA6EDDBE}"/>
              </a:ext>
            </a:extLst>
          </p:cNvPr>
          <p:cNvCxnSpPr>
            <a:cxnSpLocks/>
          </p:cNvCxnSpPr>
          <p:nvPr/>
        </p:nvCxnSpPr>
        <p:spPr>
          <a:xfrm flipH="1">
            <a:off x="8210550" y="4472230"/>
            <a:ext cx="790575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1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情境假設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1512F7-A8F6-410D-A699-16D06A7A4527}"/>
              </a:ext>
            </a:extLst>
          </p:cNvPr>
          <p:cNvSpPr/>
          <p:nvPr/>
        </p:nvSpPr>
        <p:spPr>
          <a:xfrm>
            <a:off x="479376" y="1484784"/>
            <a:ext cx="687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假如你現在影音平台的產品經理，想要真對不同用戶進行精準推薦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C620CC-6CFB-4A33-AA59-38311DE7CAE1}"/>
              </a:ext>
            </a:extLst>
          </p:cNvPr>
          <p:cNvSpPr/>
          <p:nvPr/>
        </p:nvSpPr>
        <p:spPr>
          <a:xfrm>
            <a:off x="479376" y="22048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genre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偏好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動作片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動畫片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劇情片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觀看時間偏好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夜貓族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配飯吃族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3D16FEC-9555-84AE-F7A8-7A83B8B9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8029"/>
            <a:ext cx="5538938" cy="3116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3107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HC </a:t>
            </a:r>
            <a:r>
              <a:rPr lang="en-US" altLang="zh-TW" sz="32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Dendograms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不同的凝聚式階層聚類法如何定義群體間的距離值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B3220D-CF3C-68BB-C393-90E1ABC3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9" y="1711325"/>
            <a:ext cx="6456641" cy="38210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FF11E6-6F27-D9DA-B7D6-C810B5C4B0BF}"/>
              </a:ext>
            </a:extLst>
          </p:cNvPr>
          <p:cNvSpPr/>
          <p:nvPr/>
        </p:nvSpPr>
        <p:spPr>
          <a:xfrm>
            <a:off x="1007815" y="1776667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33E47-0A6E-4954-7404-87FFA56A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4" y="1711325"/>
            <a:ext cx="4898976" cy="3950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050E2A-9F68-A9EE-DB90-A4100309861F}"/>
              </a:ext>
            </a:extLst>
          </p:cNvPr>
          <p:cNvSpPr/>
          <p:nvPr/>
        </p:nvSpPr>
        <p:spPr>
          <a:xfrm>
            <a:off x="11506200" y="5391150"/>
            <a:ext cx="220745" cy="352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53D360-7B3B-052B-DC96-1BB4A6A9C21F}"/>
              </a:ext>
            </a:extLst>
          </p:cNvPr>
          <p:cNvSpPr/>
          <p:nvPr/>
        </p:nvSpPr>
        <p:spPr>
          <a:xfrm>
            <a:off x="7687476" y="4351198"/>
            <a:ext cx="1999449" cy="843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6E800F7B-D9D6-2A02-BC5A-9B239BB32028}"/>
              </a:ext>
            </a:extLst>
          </p:cNvPr>
          <p:cNvSpPr/>
          <p:nvPr/>
        </p:nvSpPr>
        <p:spPr>
          <a:xfrm>
            <a:off x="1504950" y="34694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2AB0359-0075-8D29-C068-A61B3672C933}"/>
              </a:ext>
            </a:extLst>
          </p:cNvPr>
          <p:cNvSpPr/>
          <p:nvPr/>
        </p:nvSpPr>
        <p:spPr>
          <a:xfrm>
            <a:off x="2427419" y="33170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加號 12">
            <a:extLst>
              <a:ext uri="{FF2B5EF4-FFF2-40B4-BE49-F238E27FC236}">
                <a16:creationId xmlns:a16="http://schemas.microsoft.com/office/drawing/2014/main" id="{55711F6C-7572-954E-3075-EC10FEB625E8}"/>
              </a:ext>
            </a:extLst>
          </p:cNvPr>
          <p:cNvSpPr/>
          <p:nvPr/>
        </p:nvSpPr>
        <p:spPr>
          <a:xfrm>
            <a:off x="1809750" y="3930398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加號 13">
            <a:extLst>
              <a:ext uri="{FF2B5EF4-FFF2-40B4-BE49-F238E27FC236}">
                <a16:creationId xmlns:a16="http://schemas.microsoft.com/office/drawing/2014/main" id="{392DB631-060A-355D-6352-625361EBC4EA}"/>
              </a:ext>
            </a:extLst>
          </p:cNvPr>
          <p:cNvSpPr/>
          <p:nvPr/>
        </p:nvSpPr>
        <p:spPr>
          <a:xfrm>
            <a:off x="4314237" y="317656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加號 14">
            <a:extLst>
              <a:ext uri="{FF2B5EF4-FFF2-40B4-BE49-F238E27FC236}">
                <a16:creationId xmlns:a16="http://schemas.microsoft.com/office/drawing/2014/main" id="{2D8174BB-E484-7078-0876-BB488D8ECEF2}"/>
              </a:ext>
            </a:extLst>
          </p:cNvPr>
          <p:cNvSpPr/>
          <p:nvPr/>
        </p:nvSpPr>
        <p:spPr>
          <a:xfrm>
            <a:off x="3895137" y="24746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加號 15">
            <a:extLst>
              <a:ext uri="{FF2B5EF4-FFF2-40B4-BE49-F238E27FC236}">
                <a16:creationId xmlns:a16="http://schemas.microsoft.com/office/drawing/2014/main" id="{A543D1EF-83A1-22E0-35D5-C260788BA076}"/>
              </a:ext>
            </a:extLst>
          </p:cNvPr>
          <p:cNvSpPr/>
          <p:nvPr/>
        </p:nvSpPr>
        <p:spPr>
          <a:xfrm>
            <a:off x="4199937" y="19920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0FBE0F-0B5A-9E8F-B996-9C7200A74F5A}"/>
              </a:ext>
            </a:extLst>
          </p:cNvPr>
          <p:cNvSpPr txBox="1"/>
          <p:nvPr/>
        </p:nvSpPr>
        <p:spPr>
          <a:xfrm>
            <a:off x="4466637" y="339274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41FA7C-F340-B30C-A908-1404C964A2C7}"/>
              </a:ext>
            </a:extLst>
          </p:cNvPr>
          <p:cNvSpPr txBox="1"/>
          <p:nvPr/>
        </p:nvSpPr>
        <p:spPr>
          <a:xfrm>
            <a:off x="3425984" y="231558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007C90-A7CB-4E10-010F-D85F64EEAC9A}"/>
              </a:ext>
            </a:extLst>
          </p:cNvPr>
          <p:cNvSpPr txBox="1"/>
          <p:nvPr/>
        </p:nvSpPr>
        <p:spPr>
          <a:xfrm>
            <a:off x="4504737" y="1861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055FD-5667-2459-B84C-B20B80BBA691}"/>
              </a:ext>
            </a:extLst>
          </p:cNvPr>
          <p:cNvSpPr txBox="1"/>
          <p:nvPr/>
        </p:nvSpPr>
        <p:spPr>
          <a:xfrm>
            <a:off x="2579819" y="294773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AE2DE7-376C-DCDB-D5F9-26A6E4BEBF10}"/>
              </a:ext>
            </a:extLst>
          </p:cNvPr>
          <p:cNvSpPr txBox="1"/>
          <p:nvPr/>
        </p:nvSpPr>
        <p:spPr>
          <a:xfrm>
            <a:off x="1551104" y="311203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D7AEEA-BD3E-3A94-71D5-7225408401FD}"/>
              </a:ext>
            </a:extLst>
          </p:cNvPr>
          <p:cNvSpPr txBox="1"/>
          <p:nvPr/>
        </p:nvSpPr>
        <p:spPr>
          <a:xfrm>
            <a:off x="1951866" y="4114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P6</a:t>
            </a:r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848C894-7E5A-433E-93D3-997632288F35}"/>
              </a:ext>
            </a:extLst>
          </p:cNvPr>
          <p:cNvSpPr/>
          <p:nvPr/>
        </p:nvSpPr>
        <p:spPr>
          <a:xfrm>
            <a:off x="3798431" y="1798659"/>
            <a:ext cx="820606" cy="1149079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FCCF947-A06F-4001-1DC3-ADB2DFA3CE4C}"/>
              </a:ext>
            </a:extLst>
          </p:cNvPr>
          <p:cNvCxnSpPr>
            <a:cxnSpLocks/>
          </p:cNvCxnSpPr>
          <p:nvPr/>
        </p:nvCxnSpPr>
        <p:spPr>
          <a:xfrm>
            <a:off x="82105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2219C59-A78C-840D-7857-23BC127501C5}"/>
              </a:ext>
            </a:extLst>
          </p:cNvPr>
          <p:cNvCxnSpPr>
            <a:cxnSpLocks/>
          </p:cNvCxnSpPr>
          <p:nvPr/>
        </p:nvCxnSpPr>
        <p:spPr>
          <a:xfrm>
            <a:off x="90106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B390DF1-A52D-725C-B45B-F676CA6EDDBE}"/>
              </a:ext>
            </a:extLst>
          </p:cNvPr>
          <p:cNvCxnSpPr>
            <a:cxnSpLocks/>
          </p:cNvCxnSpPr>
          <p:nvPr/>
        </p:nvCxnSpPr>
        <p:spPr>
          <a:xfrm flipH="1">
            <a:off x="8210550" y="4472230"/>
            <a:ext cx="790575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20FA54D9-8F7A-940B-950C-415C4CE10557}"/>
              </a:ext>
            </a:extLst>
          </p:cNvPr>
          <p:cNvSpPr/>
          <p:nvPr/>
        </p:nvSpPr>
        <p:spPr>
          <a:xfrm rot="20221240">
            <a:off x="1302306" y="3047329"/>
            <a:ext cx="1098721" cy="15151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6B20C91-49A3-34C0-E467-601BDA6BEE2E}"/>
              </a:ext>
            </a:extLst>
          </p:cNvPr>
          <p:cNvCxnSpPr>
            <a:cxnSpLocks/>
          </p:cNvCxnSpPr>
          <p:nvPr/>
        </p:nvCxnSpPr>
        <p:spPr>
          <a:xfrm>
            <a:off x="10544175" y="4484320"/>
            <a:ext cx="0" cy="709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86C6FE2-1EBA-B77A-F217-33C686E28DDC}"/>
              </a:ext>
            </a:extLst>
          </p:cNvPr>
          <p:cNvCxnSpPr>
            <a:cxnSpLocks/>
          </p:cNvCxnSpPr>
          <p:nvPr/>
        </p:nvCxnSpPr>
        <p:spPr>
          <a:xfrm>
            <a:off x="11344275" y="4484320"/>
            <a:ext cx="0" cy="709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C8159E1-4D87-D211-40A6-FE9C3DDC2798}"/>
              </a:ext>
            </a:extLst>
          </p:cNvPr>
          <p:cNvCxnSpPr>
            <a:cxnSpLocks/>
          </p:cNvCxnSpPr>
          <p:nvPr/>
        </p:nvCxnSpPr>
        <p:spPr>
          <a:xfrm flipH="1">
            <a:off x="10544175" y="4472230"/>
            <a:ext cx="7905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19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HC </a:t>
            </a:r>
            <a:r>
              <a:rPr lang="en-US" altLang="zh-TW" sz="32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Dendograms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不同的凝聚式階層聚類法如何定義群體間的距離值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B3220D-CF3C-68BB-C393-90E1ABC3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9" y="1711325"/>
            <a:ext cx="6456641" cy="38210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FF11E6-6F27-D9DA-B7D6-C810B5C4B0BF}"/>
              </a:ext>
            </a:extLst>
          </p:cNvPr>
          <p:cNvSpPr/>
          <p:nvPr/>
        </p:nvSpPr>
        <p:spPr>
          <a:xfrm>
            <a:off x="1007815" y="1776667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33E47-0A6E-4954-7404-87FFA56A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4" y="1711325"/>
            <a:ext cx="4898976" cy="3950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050E2A-9F68-A9EE-DB90-A4100309861F}"/>
              </a:ext>
            </a:extLst>
          </p:cNvPr>
          <p:cNvSpPr/>
          <p:nvPr/>
        </p:nvSpPr>
        <p:spPr>
          <a:xfrm>
            <a:off x="11506200" y="5391150"/>
            <a:ext cx="220745" cy="352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53D360-7B3B-052B-DC96-1BB4A6A9C21F}"/>
              </a:ext>
            </a:extLst>
          </p:cNvPr>
          <p:cNvSpPr/>
          <p:nvPr/>
        </p:nvSpPr>
        <p:spPr>
          <a:xfrm>
            <a:off x="7687476" y="4351198"/>
            <a:ext cx="1999449" cy="843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6E800F7B-D9D6-2A02-BC5A-9B239BB32028}"/>
              </a:ext>
            </a:extLst>
          </p:cNvPr>
          <p:cNvSpPr/>
          <p:nvPr/>
        </p:nvSpPr>
        <p:spPr>
          <a:xfrm>
            <a:off x="1504950" y="34694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2AB0359-0075-8D29-C068-A61B3672C933}"/>
              </a:ext>
            </a:extLst>
          </p:cNvPr>
          <p:cNvSpPr/>
          <p:nvPr/>
        </p:nvSpPr>
        <p:spPr>
          <a:xfrm>
            <a:off x="2427419" y="33170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加號 12">
            <a:extLst>
              <a:ext uri="{FF2B5EF4-FFF2-40B4-BE49-F238E27FC236}">
                <a16:creationId xmlns:a16="http://schemas.microsoft.com/office/drawing/2014/main" id="{55711F6C-7572-954E-3075-EC10FEB625E8}"/>
              </a:ext>
            </a:extLst>
          </p:cNvPr>
          <p:cNvSpPr/>
          <p:nvPr/>
        </p:nvSpPr>
        <p:spPr>
          <a:xfrm>
            <a:off x="1809750" y="3930398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加號 13">
            <a:extLst>
              <a:ext uri="{FF2B5EF4-FFF2-40B4-BE49-F238E27FC236}">
                <a16:creationId xmlns:a16="http://schemas.microsoft.com/office/drawing/2014/main" id="{392DB631-060A-355D-6352-625361EBC4EA}"/>
              </a:ext>
            </a:extLst>
          </p:cNvPr>
          <p:cNvSpPr/>
          <p:nvPr/>
        </p:nvSpPr>
        <p:spPr>
          <a:xfrm>
            <a:off x="4314237" y="317656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加號 14">
            <a:extLst>
              <a:ext uri="{FF2B5EF4-FFF2-40B4-BE49-F238E27FC236}">
                <a16:creationId xmlns:a16="http://schemas.microsoft.com/office/drawing/2014/main" id="{2D8174BB-E484-7078-0876-BB488D8ECEF2}"/>
              </a:ext>
            </a:extLst>
          </p:cNvPr>
          <p:cNvSpPr/>
          <p:nvPr/>
        </p:nvSpPr>
        <p:spPr>
          <a:xfrm>
            <a:off x="3895137" y="24746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加號 15">
            <a:extLst>
              <a:ext uri="{FF2B5EF4-FFF2-40B4-BE49-F238E27FC236}">
                <a16:creationId xmlns:a16="http://schemas.microsoft.com/office/drawing/2014/main" id="{A543D1EF-83A1-22E0-35D5-C260788BA076}"/>
              </a:ext>
            </a:extLst>
          </p:cNvPr>
          <p:cNvSpPr/>
          <p:nvPr/>
        </p:nvSpPr>
        <p:spPr>
          <a:xfrm>
            <a:off x="4199937" y="19920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0FBE0F-0B5A-9E8F-B996-9C7200A74F5A}"/>
              </a:ext>
            </a:extLst>
          </p:cNvPr>
          <p:cNvSpPr txBox="1"/>
          <p:nvPr/>
        </p:nvSpPr>
        <p:spPr>
          <a:xfrm>
            <a:off x="4466637" y="339274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41FA7C-F340-B30C-A908-1404C964A2C7}"/>
              </a:ext>
            </a:extLst>
          </p:cNvPr>
          <p:cNvSpPr txBox="1"/>
          <p:nvPr/>
        </p:nvSpPr>
        <p:spPr>
          <a:xfrm>
            <a:off x="3425984" y="231558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007C90-A7CB-4E10-010F-D85F64EEAC9A}"/>
              </a:ext>
            </a:extLst>
          </p:cNvPr>
          <p:cNvSpPr txBox="1"/>
          <p:nvPr/>
        </p:nvSpPr>
        <p:spPr>
          <a:xfrm>
            <a:off x="4504737" y="1861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055FD-5667-2459-B84C-B20B80BBA691}"/>
              </a:ext>
            </a:extLst>
          </p:cNvPr>
          <p:cNvSpPr txBox="1"/>
          <p:nvPr/>
        </p:nvSpPr>
        <p:spPr>
          <a:xfrm>
            <a:off x="2579819" y="294773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AE2DE7-376C-DCDB-D5F9-26A6E4BEBF10}"/>
              </a:ext>
            </a:extLst>
          </p:cNvPr>
          <p:cNvSpPr txBox="1"/>
          <p:nvPr/>
        </p:nvSpPr>
        <p:spPr>
          <a:xfrm>
            <a:off x="1551104" y="311203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D7AEEA-BD3E-3A94-71D5-7225408401FD}"/>
              </a:ext>
            </a:extLst>
          </p:cNvPr>
          <p:cNvSpPr txBox="1"/>
          <p:nvPr/>
        </p:nvSpPr>
        <p:spPr>
          <a:xfrm>
            <a:off x="1951866" y="4114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P6</a:t>
            </a:r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848C894-7E5A-433E-93D3-997632288F35}"/>
              </a:ext>
            </a:extLst>
          </p:cNvPr>
          <p:cNvSpPr/>
          <p:nvPr/>
        </p:nvSpPr>
        <p:spPr>
          <a:xfrm rot="20811593">
            <a:off x="3798430" y="1798659"/>
            <a:ext cx="962919" cy="1823211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FCCF947-A06F-4001-1DC3-ADB2DFA3CE4C}"/>
              </a:ext>
            </a:extLst>
          </p:cNvPr>
          <p:cNvCxnSpPr>
            <a:cxnSpLocks/>
          </p:cNvCxnSpPr>
          <p:nvPr/>
        </p:nvCxnSpPr>
        <p:spPr>
          <a:xfrm>
            <a:off x="82105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2219C59-A78C-840D-7857-23BC127501C5}"/>
              </a:ext>
            </a:extLst>
          </p:cNvPr>
          <p:cNvCxnSpPr>
            <a:cxnSpLocks/>
          </p:cNvCxnSpPr>
          <p:nvPr/>
        </p:nvCxnSpPr>
        <p:spPr>
          <a:xfrm>
            <a:off x="90106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B390DF1-A52D-725C-B45B-F676CA6EDDBE}"/>
              </a:ext>
            </a:extLst>
          </p:cNvPr>
          <p:cNvCxnSpPr>
            <a:cxnSpLocks/>
          </p:cNvCxnSpPr>
          <p:nvPr/>
        </p:nvCxnSpPr>
        <p:spPr>
          <a:xfrm flipH="1">
            <a:off x="8210550" y="4472230"/>
            <a:ext cx="790575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20FA54D9-8F7A-940B-950C-415C4CE10557}"/>
              </a:ext>
            </a:extLst>
          </p:cNvPr>
          <p:cNvSpPr/>
          <p:nvPr/>
        </p:nvSpPr>
        <p:spPr>
          <a:xfrm rot="20221240">
            <a:off x="1302306" y="3047329"/>
            <a:ext cx="1098721" cy="15151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6B20C91-49A3-34C0-E467-601BDA6BEE2E}"/>
              </a:ext>
            </a:extLst>
          </p:cNvPr>
          <p:cNvCxnSpPr>
            <a:cxnSpLocks/>
          </p:cNvCxnSpPr>
          <p:nvPr/>
        </p:nvCxnSpPr>
        <p:spPr>
          <a:xfrm>
            <a:off x="10544175" y="4484320"/>
            <a:ext cx="0" cy="709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86C6FE2-1EBA-B77A-F217-33C686E28DDC}"/>
              </a:ext>
            </a:extLst>
          </p:cNvPr>
          <p:cNvCxnSpPr>
            <a:cxnSpLocks/>
          </p:cNvCxnSpPr>
          <p:nvPr/>
        </p:nvCxnSpPr>
        <p:spPr>
          <a:xfrm>
            <a:off x="11344275" y="4484320"/>
            <a:ext cx="0" cy="709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C8159E1-4D87-D211-40A6-FE9C3DDC2798}"/>
              </a:ext>
            </a:extLst>
          </p:cNvPr>
          <p:cNvCxnSpPr>
            <a:cxnSpLocks/>
          </p:cNvCxnSpPr>
          <p:nvPr/>
        </p:nvCxnSpPr>
        <p:spPr>
          <a:xfrm flipH="1">
            <a:off x="10544175" y="4472230"/>
            <a:ext cx="7905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A541F33-C595-F2D0-0B4F-8AAE81A352D1}"/>
              </a:ext>
            </a:extLst>
          </p:cNvPr>
          <p:cNvCxnSpPr>
            <a:cxnSpLocks/>
          </p:cNvCxnSpPr>
          <p:nvPr/>
        </p:nvCxnSpPr>
        <p:spPr>
          <a:xfrm>
            <a:off x="7505700" y="4197072"/>
            <a:ext cx="0" cy="997228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9609771-6951-2BF3-EAF5-3341BDF3D864}"/>
              </a:ext>
            </a:extLst>
          </p:cNvPr>
          <p:cNvCxnSpPr>
            <a:cxnSpLocks/>
          </p:cNvCxnSpPr>
          <p:nvPr/>
        </p:nvCxnSpPr>
        <p:spPr>
          <a:xfrm flipH="1">
            <a:off x="7505700" y="4235198"/>
            <a:ext cx="1133474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D8DE4C1-4064-091B-03F3-7CE3A9E39100}"/>
              </a:ext>
            </a:extLst>
          </p:cNvPr>
          <p:cNvCxnSpPr>
            <a:cxnSpLocks/>
          </p:cNvCxnSpPr>
          <p:nvPr/>
        </p:nvCxnSpPr>
        <p:spPr>
          <a:xfrm>
            <a:off x="8639174" y="4197072"/>
            <a:ext cx="0" cy="275158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09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HC </a:t>
            </a:r>
            <a:r>
              <a:rPr lang="en-US" altLang="zh-TW" sz="32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Dendograms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不同的凝聚式階層聚類法如何定義群體間的距離值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B3220D-CF3C-68BB-C393-90E1ABC3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9" y="1711325"/>
            <a:ext cx="6456641" cy="38210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FF11E6-6F27-D9DA-B7D6-C810B5C4B0BF}"/>
              </a:ext>
            </a:extLst>
          </p:cNvPr>
          <p:cNvSpPr/>
          <p:nvPr/>
        </p:nvSpPr>
        <p:spPr>
          <a:xfrm>
            <a:off x="1007815" y="1776667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33E47-0A6E-4954-7404-87FFA56A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4" y="1711325"/>
            <a:ext cx="4898976" cy="3950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050E2A-9F68-A9EE-DB90-A4100309861F}"/>
              </a:ext>
            </a:extLst>
          </p:cNvPr>
          <p:cNvSpPr/>
          <p:nvPr/>
        </p:nvSpPr>
        <p:spPr>
          <a:xfrm>
            <a:off x="11506200" y="5391150"/>
            <a:ext cx="220745" cy="352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53D360-7B3B-052B-DC96-1BB4A6A9C21F}"/>
              </a:ext>
            </a:extLst>
          </p:cNvPr>
          <p:cNvSpPr/>
          <p:nvPr/>
        </p:nvSpPr>
        <p:spPr>
          <a:xfrm>
            <a:off x="7687476" y="4351198"/>
            <a:ext cx="1999449" cy="843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6E800F7B-D9D6-2A02-BC5A-9B239BB32028}"/>
              </a:ext>
            </a:extLst>
          </p:cNvPr>
          <p:cNvSpPr/>
          <p:nvPr/>
        </p:nvSpPr>
        <p:spPr>
          <a:xfrm>
            <a:off x="1504950" y="34694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2AB0359-0075-8D29-C068-A61B3672C933}"/>
              </a:ext>
            </a:extLst>
          </p:cNvPr>
          <p:cNvSpPr/>
          <p:nvPr/>
        </p:nvSpPr>
        <p:spPr>
          <a:xfrm>
            <a:off x="2427419" y="33170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加號 12">
            <a:extLst>
              <a:ext uri="{FF2B5EF4-FFF2-40B4-BE49-F238E27FC236}">
                <a16:creationId xmlns:a16="http://schemas.microsoft.com/office/drawing/2014/main" id="{55711F6C-7572-954E-3075-EC10FEB625E8}"/>
              </a:ext>
            </a:extLst>
          </p:cNvPr>
          <p:cNvSpPr/>
          <p:nvPr/>
        </p:nvSpPr>
        <p:spPr>
          <a:xfrm>
            <a:off x="1809750" y="3930398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加號 13">
            <a:extLst>
              <a:ext uri="{FF2B5EF4-FFF2-40B4-BE49-F238E27FC236}">
                <a16:creationId xmlns:a16="http://schemas.microsoft.com/office/drawing/2014/main" id="{392DB631-060A-355D-6352-625361EBC4EA}"/>
              </a:ext>
            </a:extLst>
          </p:cNvPr>
          <p:cNvSpPr/>
          <p:nvPr/>
        </p:nvSpPr>
        <p:spPr>
          <a:xfrm>
            <a:off x="4314237" y="317656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加號 14">
            <a:extLst>
              <a:ext uri="{FF2B5EF4-FFF2-40B4-BE49-F238E27FC236}">
                <a16:creationId xmlns:a16="http://schemas.microsoft.com/office/drawing/2014/main" id="{2D8174BB-E484-7078-0876-BB488D8ECEF2}"/>
              </a:ext>
            </a:extLst>
          </p:cNvPr>
          <p:cNvSpPr/>
          <p:nvPr/>
        </p:nvSpPr>
        <p:spPr>
          <a:xfrm>
            <a:off x="3895137" y="24746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加號 15">
            <a:extLst>
              <a:ext uri="{FF2B5EF4-FFF2-40B4-BE49-F238E27FC236}">
                <a16:creationId xmlns:a16="http://schemas.microsoft.com/office/drawing/2014/main" id="{A543D1EF-83A1-22E0-35D5-C260788BA076}"/>
              </a:ext>
            </a:extLst>
          </p:cNvPr>
          <p:cNvSpPr/>
          <p:nvPr/>
        </p:nvSpPr>
        <p:spPr>
          <a:xfrm>
            <a:off x="4199937" y="19920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0FBE0F-0B5A-9E8F-B996-9C7200A74F5A}"/>
              </a:ext>
            </a:extLst>
          </p:cNvPr>
          <p:cNvSpPr txBox="1"/>
          <p:nvPr/>
        </p:nvSpPr>
        <p:spPr>
          <a:xfrm>
            <a:off x="4466637" y="339274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41FA7C-F340-B30C-A908-1404C964A2C7}"/>
              </a:ext>
            </a:extLst>
          </p:cNvPr>
          <p:cNvSpPr txBox="1"/>
          <p:nvPr/>
        </p:nvSpPr>
        <p:spPr>
          <a:xfrm>
            <a:off x="3425984" y="231558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007C90-A7CB-4E10-010F-D85F64EEAC9A}"/>
              </a:ext>
            </a:extLst>
          </p:cNvPr>
          <p:cNvSpPr txBox="1"/>
          <p:nvPr/>
        </p:nvSpPr>
        <p:spPr>
          <a:xfrm>
            <a:off x="4504737" y="1861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055FD-5667-2459-B84C-B20B80BBA691}"/>
              </a:ext>
            </a:extLst>
          </p:cNvPr>
          <p:cNvSpPr txBox="1"/>
          <p:nvPr/>
        </p:nvSpPr>
        <p:spPr>
          <a:xfrm>
            <a:off x="2579819" y="294773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AE2DE7-376C-DCDB-D5F9-26A6E4BEBF10}"/>
              </a:ext>
            </a:extLst>
          </p:cNvPr>
          <p:cNvSpPr txBox="1"/>
          <p:nvPr/>
        </p:nvSpPr>
        <p:spPr>
          <a:xfrm>
            <a:off x="1551104" y="311203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D7AEEA-BD3E-3A94-71D5-7225408401FD}"/>
              </a:ext>
            </a:extLst>
          </p:cNvPr>
          <p:cNvSpPr txBox="1"/>
          <p:nvPr/>
        </p:nvSpPr>
        <p:spPr>
          <a:xfrm>
            <a:off x="1951866" y="4114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P6</a:t>
            </a:r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848C894-7E5A-433E-93D3-997632288F35}"/>
              </a:ext>
            </a:extLst>
          </p:cNvPr>
          <p:cNvSpPr/>
          <p:nvPr/>
        </p:nvSpPr>
        <p:spPr>
          <a:xfrm rot="20811593">
            <a:off x="3798430" y="1798659"/>
            <a:ext cx="962919" cy="1823211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FCCF947-A06F-4001-1DC3-ADB2DFA3CE4C}"/>
              </a:ext>
            </a:extLst>
          </p:cNvPr>
          <p:cNvCxnSpPr>
            <a:cxnSpLocks/>
          </p:cNvCxnSpPr>
          <p:nvPr/>
        </p:nvCxnSpPr>
        <p:spPr>
          <a:xfrm>
            <a:off x="82105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2219C59-A78C-840D-7857-23BC127501C5}"/>
              </a:ext>
            </a:extLst>
          </p:cNvPr>
          <p:cNvCxnSpPr>
            <a:cxnSpLocks/>
          </p:cNvCxnSpPr>
          <p:nvPr/>
        </p:nvCxnSpPr>
        <p:spPr>
          <a:xfrm>
            <a:off x="90106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B390DF1-A52D-725C-B45B-F676CA6EDDBE}"/>
              </a:ext>
            </a:extLst>
          </p:cNvPr>
          <p:cNvCxnSpPr>
            <a:cxnSpLocks/>
          </p:cNvCxnSpPr>
          <p:nvPr/>
        </p:nvCxnSpPr>
        <p:spPr>
          <a:xfrm flipH="1">
            <a:off x="8210550" y="4472230"/>
            <a:ext cx="790575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20FA54D9-8F7A-940B-950C-415C4CE10557}"/>
              </a:ext>
            </a:extLst>
          </p:cNvPr>
          <p:cNvSpPr/>
          <p:nvPr/>
        </p:nvSpPr>
        <p:spPr>
          <a:xfrm rot="20221240">
            <a:off x="1267342" y="2875318"/>
            <a:ext cx="1979925" cy="15151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6B20C91-49A3-34C0-E467-601BDA6BEE2E}"/>
              </a:ext>
            </a:extLst>
          </p:cNvPr>
          <p:cNvCxnSpPr>
            <a:cxnSpLocks/>
          </p:cNvCxnSpPr>
          <p:nvPr/>
        </p:nvCxnSpPr>
        <p:spPr>
          <a:xfrm>
            <a:off x="10544175" y="4484320"/>
            <a:ext cx="0" cy="709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86C6FE2-1EBA-B77A-F217-33C686E28DDC}"/>
              </a:ext>
            </a:extLst>
          </p:cNvPr>
          <p:cNvCxnSpPr>
            <a:cxnSpLocks/>
          </p:cNvCxnSpPr>
          <p:nvPr/>
        </p:nvCxnSpPr>
        <p:spPr>
          <a:xfrm>
            <a:off x="11344275" y="4484320"/>
            <a:ext cx="0" cy="709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C8159E1-4D87-D211-40A6-FE9C3DDC2798}"/>
              </a:ext>
            </a:extLst>
          </p:cNvPr>
          <p:cNvCxnSpPr>
            <a:cxnSpLocks/>
          </p:cNvCxnSpPr>
          <p:nvPr/>
        </p:nvCxnSpPr>
        <p:spPr>
          <a:xfrm flipH="1">
            <a:off x="10544175" y="4472230"/>
            <a:ext cx="7905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A541F33-C595-F2D0-0B4F-8AAE81A352D1}"/>
              </a:ext>
            </a:extLst>
          </p:cNvPr>
          <p:cNvCxnSpPr>
            <a:cxnSpLocks/>
          </p:cNvCxnSpPr>
          <p:nvPr/>
        </p:nvCxnSpPr>
        <p:spPr>
          <a:xfrm>
            <a:off x="7505700" y="4197072"/>
            <a:ext cx="0" cy="997228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9609771-6951-2BF3-EAF5-3341BDF3D864}"/>
              </a:ext>
            </a:extLst>
          </p:cNvPr>
          <p:cNvCxnSpPr>
            <a:cxnSpLocks/>
          </p:cNvCxnSpPr>
          <p:nvPr/>
        </p:nvCxnSpPr>
        <p:spPr>
          <a:xfrm flipH="1">
            <a:off x="7505700" y="4235198"/>
            <a:ext cx="1133474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D8DE4C1-4064-091B-03F3-7CE3A9E39100}"/>
              </a:ext>
            </a:extLst>
          </p:cNvPr>
          <p:cNvCxnSpPr>
            <a:cxnSpLocks/>
          </p:cNvCxnSpPr>
          <p:nvPr/>
        </p:nvCxnSpPr>
        <p:spPr>
          <a:xfrm>
            <a:off x="8639174" y="4197072"/>
            <a:ext cx="0" cy="275158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9CA0EF4-B44B-1C7D-33B4-956F10739EB2}"/>
              </a:ext>
            </a:extLst>
          </p:cNvPr>
          <p:cNvCxnSpPr>
            <a:cxnSpLocks/>
          </p:cNvCxnSpPr>
          <p:nvPr/>
        </p:nvCxnSpPr>
        <p:spPr>
          <a:xfrm>
            <a:off x="9848850" y="4197072"/>
            <a:ext cx="0" cy="99722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31BEE437-2E3D-1751-52BC-91B85CCBA1D7}"/>
              </a:ext>
            </a:extLst>
          </p:cNvPr>
          <p:cNvCxnSpPr>
            <a:cxnSpLocks/>
          </p:cNvCxnSpPr>
          <p:nvPr/>
        </p:nvCxnSpPr>
        <p:spPr>
          <a:xfrm flipH="1">
            <a:off x="9848850" y="4235198"/>
            <a:ext cx="11334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2EB56BE-D9C6-8E49-F85A-49DEC886352D}"/>
              </a:ext>
            </a:extLst>
          </p:cNvPr>
          <p:cNvCxnSpPr>
            <a:cxnSpLocks/>
          </p:cNvCxnSpPr>
          <p:nvPr/>
        </p:nvCxnSpPr>
        <p:spPr>
          <a:xfrm>
            <a:off x="10982324" y="4197072"/>
            <a:ext cx="0" cy="2751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521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HC </a:t>
            </a:r>
            <a:r>
              <a:rPr lang="en-US" altLang="zh-TW" sz="32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Dendograms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不同的凝聚式階層聚類法如何定義群體間的距離值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B3220D-CF3C-68BB-C393-90E1ABC3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9" y="1711325"/>
            <a:ext cx="6456641" cy="38210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FF11E6-6F27-D9DA-B7D6-C810B5C4B0BF}"/>
              </a:ext>
            </a:extLst>
          </p:cNvPr>
          <p:cNvSpPr/>
          <p:nvPr/>
        </p:nvSpPr>
        <p:spPr>
          <a:xfrm>
            <a:off x="1007815" y="1776667"/>
            <a:ext cx="4943475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33E47-0A6E-4954-7404-87FFA56A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4" y="1711325"/>
            <a:ext cx="4898976" cy="39500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050E2A-9F68-A9EE-DB90-A4100309861F}"/>
              </a:ext>
            </a:extLst>
          </p:cNvPr>
          <p:cNvSpPr/>
          <p:nvPr/>
        </p:nvSpPr>
        <p:spPr>
          <a:xfrm>
            <a:off x="11506200" y="5391150"/>
            <a:ext cx="220745" cy="352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53D360-7B3B-052B-DC96-1BB4A6A9C21F}"/>
              </a:ext>
            </a:extLst>
          </p:cNvPr>
          <p:cNvSpPr/>
          <p:nvPr/>
        </p:nvSpPr>
        <p:spPr>
          <a:xfrm>
            <a:off x="7687476" y="4351198"/>
            <a:ext cx="1999449" cy="843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6E800F7B-D9D6-2A02-BC5A-9B239BB32028}"/>
              </a:ext>
            </a:extLst>
          </p:cNvPr>
          <p:cNvSpPr/>
          <p:nvPr/>
        </p:nvSpPr>
        <p:spPr>
          <a:xfrm>
            <a:off x="1504950" y="34694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2AB0359-0075-8D29-C068-A61B3672C933}"/>
              </a:ext>
            </a:extLst>
          </p:cNvPr>
          <p:cNvSpPr/>
          <p:nvPr/>
        </p:nvSpPr>
        <p:spPr>
          <a:xfrm>
            <a:off x="2427419" y="3317070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加號 12">
            <a:extLst>
              <a:ext uri="{FF2B5EF4-FFF2-40B4-BE49-F238E27FC236}">
                <a16:creationId xmlns:a16="http://schemas.microsoft.com/office/drawing/2014/main" id="{55711F6C-7572-954E-3075-EC10FEB625E8}"/>
              </a:ext>
            </a:extLst>
          </p:cNvPr>
          <p:cNvSpPr/>
          <p:nvPr/>
        </p:nvSpPr>
        <p:spPr>
          <a:xfrm>
            <a:off x="1809750" y="3930398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加號 13">
            <a:extLst>
              <a:ext uri="{FF2B5EF4-FFF2-40B4-BE49-F238E27FC236}">
                <a16:creationId xmlns:a16="http://schemas.microsoft.com/office/drawing/2014/main" id="{392DB631-060A-355D-6352-625361EBC4EA}"/>
              </a:ext>
            </a:extLst>
          </p:cNvPr>
          <p:cNvSpPr/>
          <p:nvPr/>
        </p:nvSpPr>
        <p:spPr>
          <a:xfrm>
            <a:off x="4314237" y="3176565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加號 14">
            <a:extLst>
              <a:ext uri="{FF2B5EF4-FFF2-40B4-BE49-F238E27FC236}">
                <a16:creationId xmlns:a16="http://schemas.microsoft.com/office/drawing/2014/main" id="{2D8174BB-E484-7078-0876-BB488D8ECEF2}"/>
              </a:ext>
            </a:extLst>
          </p:cNvPr>
          <p:cNvSpPr/>
          <p:nvPr/>
        </p:nvSpPr>
        <p:spPr>
          <a:xfrm>
            <a:off x="3895137" y="24746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加號 15">
            <a:extLst>
              <a:ext uri="{FF2B5EF4-FFF2-40B4-BE49-F238E27FC236}">
                <a16:creationId xmlns:a16="http://schemas.microsoft.com/office/drawing/2014/main" id="{A543D1EF-83A1-22E0-35D5-C260788BA076}"/>
              </a:ext>
            </a:extLst>
          </p:cNvPr>
          <p:cNvSpPr/>
          <p:nvPr/>
        </p:nvSpPr>
        <p:spPr>
          <a:xfrm>
            <a:off x="4199937" y="1992034"/>
            <a:ext cx="304800" cy="304800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0FBE0F-0B5A-9E8F-B996-9C7200A74F5A}"/>
              </a:ext>
            </a:extLst>
          </p:cNvPr>
          <p:cNvSpPr txBox="1"/>
          <p:nvPr/>
        </p:nvSpPr>
        <p:spPr>
          <a:xfrm>
            <a:off x="4466637" y="339274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41FA7C-F340-B30C-A908-1404C964A2C7}"/>
              </a:ext>
            </a:extLst>
          </p:cNvPr>
          <p:cNvSpPr txBox="1"/>
          <p:nvPr/>
        </p:nvSpPr>
        <p:spPr>
          <a:xfrm>
            <a:off x="3425984" y="231558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007C90-A7CB-4E10-010F-D85F64EEAC9A}"/>
              </a:ext>
            </a:extLst>
          </p:cNvPr>
          <p:cNvSpPr txBox="1"/>
          <p:nvPr/>
        </p:nvSpPr>
        <p:spPr>
          <a:xfrm>
            <a:off x="4504737" y="1861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055FD-5667-2459-B84C-B20B80BBA691}"/>
              </a:ext>
            </a:extLst>
          </p:cNvPr>
          <p:cNvSpPr txBox="1"/>
          <p:nvPr/>
        </p:nvSpPr>
        <p:spPr>
          <a:xfrm>
            <a:off x="2579819" y="294773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AE2DE7-376C-DCDB-D5F9-26A6E4BEBF10}"/>
              </a:ext>
            </a:extLst>
          </p:cNvPr>
          <p:cNvSpPr txBox="1"/>
          <p:nvPr/>
        </p:nvSpPr>
        <p:spPr>
          <a:xfrm>
            <a:off x="1551104" y="311203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D7AEEA-BD3E-3A94-71D5-7225408401FD}"/>
              </a:ext>
            </a:extLst>
          </p:cNvPr>
          <p:cNvSpPr txBox="1"/>
          <p:nvPr/>
        </p:nvSpPr>
        <p:spPr>
          <a:xfrm>
            <a:off x="1951866" y="41149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P6</a:t>
            </a:r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848C894-7E5A-433E-93D3-997632288F35}"/>
              </a:ext>
            </a:extLst>
          </p:cNvPr>
          <p:cNvSpPr/>
          <p:nvPr/>
        </p:nvSpPr>
        <p:spPr>
          <a:xfrm rot="20811593">
            <a:off x="3798430" y="1798659"/>
            <a:ext cx="962919" cy="1823211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FCCF947-A06F-4001-1DC3-ADB2DFA3CE4C}"/>
              </a:ext>
            </a:extLst>
          </p:cNvPr>
          <p:cNvCxnSpPr>
            <a:cxnSpLocks/>
          </p:cNvCxnSpPr>
          <p:nvPr/>
        </p:nvCxnSpPr>
        <p:spPr>
          <a:xfrm>
            <a:off x="82105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2219C59-A78C-840D-7857-23BC127501C5}"/>
              </a:ext>
            </a:extLst>
          </p:cNvPr>
          <p:cNvCxnSpPr>
            <a:cxnSpLocks/>
          </p:cNvCxnSpPr>
          <p:nvPr/>
        </p:nvCxnSpPr>
        <p:spPr>
          <a:xfrm>
            <a:off x="9010650" y="4484320"/>
            <a:ext cx="0" cy="7099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B390DF1-A52D-725C-B45B-F676CA6EDDBE}"/>
              </a:ext>
            </a:extLst>
          </p:cNvPr>
          <p:cNvCxnSpPr>
            <a:cxnSpLocks/>
          </p:cNvCxnSpPr>
          <p:nvPr/>
        </p:nvCxnSpPr>
        <p:spPr>
          <a:xfrm flipH="1">
            <a:off x="8210550" y="4472230"/>
            <a:ext cx="790575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20FA54D9-8F7A-940B-950C-415C4CE10557}"/>
              </a:ext>
            </a:extLst>
          </p:cNvPr>
          <p:cNvSpPr/>
          <p:nvPr/>
        </p:nvSpPr>
        <p:spPr>
          <a:xfrm rot="20221240">
            <a:off x="1267342" y="2875318"/>
            <a:ext cx="1979925" cy="15151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6B20C91-49A3-34C0-E467-601BDA6BEE2E}"/>
              </a:ext>
            </a:extLst>
          </p:cNvPr>
          <p:cNvCxnSpPr>
            <a:cxnSpLocks/>
          </p:cNvCxnSpPr>
          <p:nvPr/>
        </p:nvCxnSpPr>
        <p:spPr>
          <a:xfrm>
            <a:off x="10544175" y="4484320"/>
            <a:ext cx="0" cy="709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86C6FE2-1EBA-B77A-F217-33C686E28DDC}"/>
              </a:ext>
            </a:extLst>
          </p:cNvPr>
          <p:cNvCxnSpPr>
            <a:cxnSpLocks/>
          </p:cNvCxnSpPr>
          <p:nvPr/>
        </p:nvCxnSpPr>
        <p:spPr>
          <a:xfrm>
            <a:off x="11344275" y="4484320"/>
            <a:ext cx="0" cy="709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C8159E1-4D87-D211-40A6-FE9C3DDC2798}"/>
              </a:ext>
            </a:extLst>
          </p:cNvPr>
          <p:cNvCxnSpPr>
            <a:cxnSpLocks/>
          </p:cNvCxnSpPr>
          <p:nvPr/>
        </p:nvCxnSpPr>
        <p:spPr>
          <a:xfrm flipH="1">
            <a:off x="10544175" y="4472230"/>
            <a:ext cx="7905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A541F33-C595-F2D0-0B4F-8AAE81A352D1}"/>
              </a:ext>
            </a:extLst>
          </p:cNvPr>
          <p:cNvCxnSpPr>
            <a:cxnSpLocks/>
          </p:cNvCxnSpPr>
          <p:nvPr/>
        </p:nvCxnSpPr>
        <p:spPr>
          <a:xfrm>
            <a:off x="7505700" y="4197072"/>
            <a:ext cx="0" cy="997228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9609771-6951-2BF3-EAF5-3341BDF3D864}"/>
              </a:ext>
            </a:extLst>
          </p:cNvPr>
          <p:cNvCxnSpPr>
            <a:cxnSpLocks/>
          </p:cNvCxnSpPr>
          <p:nvPr/>
        </p:nvCxnSpPr>
        <p:spPr>
          <a:xfrm flipH="1">
            <a:off x="7505700" y="4235198"/>
            <a:ext cx="1133474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D8DE4C1-4064-091B-03F3-7CE3A9E39100}"/>
              </a:ext>
            </a:extLst>
          </p:cNvPr>
          <p:cNvCxnSpPr>
            <a:cxnSpLocks/>
          </p:cNvCxnSpPr>
          <p:nvPr/>
        </p:nvCxnSpPr>
        <p:spPr>
          <a:xfrm>
            <a:off x="8639174" y="4197072"/>
            <a:ext cx="0" cy="275158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9CA0EF4-B44B-1C7D-33B4-956F10739EB2}"/>
              </a:ext>
            </a:extLst>
          </p:cNvPr>
          <p:cNvCxnSpPr>
            <a:cxnSpLocks/>
          </p:cNvCxnSpPr>
          <p:nvPr/>
        </p:nvCxnSpPr>
        <p:spPr>
          <a:xfrm>
            <a:off x="9848850" y="4197072"/>
            <a:ext cx="0" cy="99722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31BEE437-2E3D-1751-52BC-91B85CCBA1D7}"/>
              </a:ext>
            </a:extLst>
          </p:cNvPr>
          <p:cNvCxnSpPr>
            <a:cxnSpLocks/>
          </p:cNvCxnSpPr>
          <p:nvPr/>
        </p:nvCxnSpPr>
        <p:spPr>
          <a:xfrm flipH="1">
            <a:off x="9848850" y="4235198"/>
            <a:ext cx="11334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2EB56BE-D9C6-8E49-F85A-49DEC886352D}"/>
              </a:ext>
            </a:extLst>
          </p:cNvPr>
          <p:cNvCxnSpPr>
            <a:cxnSpLocks/>
          </p:cNvCxnSpPr>
          <p:nvPr/>
        </p:nvCxnSpPr>
        <p:spPr>
          <a:xfrm>
            <a:off x="10982324" y="4197072"/>
            <a:ext cx="0" cy="2751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>
            <a:extLst>
              <a:ext uri="{FF2B5EF4-FFF2-40B4-BE49-F238E27FC236}">
                <a16:creationId xmlns:a16="http://schemas.microsoft.com/office/drawing/2014/main" id="{CEED3F35-F9E4-6F65-2A8D-2F47DA4902A1}"/>
              </a:ext>
            </a:extLst>
          </p:cNvPr>
          <p:cNvSpPr/>
          <p:nvPr/>
        </p:nvSpPr>
        <p:spPr>
          <a:xfrm rot="20221240">
            <a:off x="938661" y="1939391"/>
            <a:ext cx="4490658" cy="25434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305ADD03-6290-A039-0C9C-6CD064953602}"/>
              </a:ext>
            </a:extLst>
          </p:cNvPr>
          <p:cNvCxnSpPr>
            <a:cxnSpLocks/>
          </p:cNvCxnSpPr>
          <p:nvPr/>
        </p:nvCxnSpPr>
        <p:spPr>
          <a:xfrm>
            <a:off x="8067675" y="2315583"/>
            <a:ext cx="0" cy="191961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A6EEF8D-1F33-DE3B-1E94-EB5E7DE77B58}"/>
              </a:ext>
            </a:extLst>
          </p:cNvPr>
          <p:cNvCxnSpPr>
            <a:cxnSpLocks/>
          </p:cNvCxnSpPr>
          <p:nvPr/>
        </p:nvCxnSpPr>
        <p:spPr>
          <a:xfrm>
            <a:off x="10410825" y="2315583"/>
            <a:ext cx="0" cy="191961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2ECF680D-971B-E1B8-7070-0A0682106BC1}"/>
              </a:ext>
            </a:extLst>
          </p:cNvPr>
          <p:cNvCxnSpPr>
            <a:cxnSpLocks/>
          </p:cNvCxnSpPr>
          <p:nvPr/>
        </p:nvCxnSpPr>
        <p:spPr>
          <a:xfrm flipH="1">
            <a:off x="8067675" y="2321681"/>
            <a:ext cx="234315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440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 proximity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不同的凝聚式階層聚類法如何定義群體間的距離值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918F32-2521-E051-88AA-691EFF759C5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9849" y="1276664"/>
            <a:ext cx="7381875" cy="17902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0AD025-A65D-3D15-8537-36168A616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236" y="3105114"/>
            <a:ext cx="8196014" cy="315997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3BE8CC9-2B3B-009F-E8CD-FAEE749C4B64}"/>
              </a:ext>
            </a:extLst>
          </p:cNvPr>
          <p:cNvSpPr txBox="1"/>
          <p:nvPr/>
        </p:nvSpPr>
        <p:spPr>
          <a:xfrm>
            <a:off x="5229224" y="6034256"/>
            <a:ext cx="5898355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Ward method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優勢：較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single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complete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的方法，更能夠全觀的考慮到整個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 資料分布，相對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來說也能更有指標性的選擇適合的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63936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 proximity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不同的凝聚式階層聚類法如何定義群體間的距離值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7CF0B4-783A-B7DA-5A62-11519D1D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4" y="1399305"/>
            <a:ext cx="3336572" cy="19217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1C9914-8F15-D567-6C13-848BB3B0A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962" y="1399304"/>
            <a:ext cx="3370225" cy="19062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911BD5-07AB-ED12-93F1-2EB876314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332" y="1399304"/>
            <a:ext cx="3395856" cy="19217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4566A9-8EDD-32BA-013D-847D9476A316}"/>
              </a:ext>
            </a:extLst>
          </p:cNvPr>
          <p:cNvSpPr txBox="1"/>
          <p:nvPr/>
        </p:nvSpPr>
        <p:spPr>
          <a:xfrm>
            <a:off x="8344582" y="3981367"/>
            <a:ext cx="36759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400" b="1" i="0" dirty="0">
                <a:solidFill>
                  <a:srgbClr val="5E5E5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Single-linkage</a:t>
            </a:r>
            <a:r>
              <a:rPr lang="zh-TW" altLang="en-US" sz="1400" b="1" i="0" dirty="0">
                <a:solidFill>
                  <a:srgbClr val="5E5E5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法具有「大者恆大」之效果。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5E5E5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而 </a:t>
            </a:r>
            <a:r>
              <a:rPr lang="en-US" altLang="zh-TW" sz="1400" b="1" i="0" dirty="0">
                <a:solidFill>
                  <a:srgbClr val="5E5E5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complete linkage </a:t>
            </a:r>
            <a:r>
              <a:rPr lang="zh-TW" altLang="en-US" sz="1400" b="1" i="0" dirty="0">
                <a:solidFill>
                  <a:srgbClr val="5E5E5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400" b="1" i="0" dirty="0">
                <a:solidFill>
                  <a:srgbClr val="5E5E5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 linkage </a:t>
            </a:r>
            <a:r>
              <a:rPr lang="zh-TW" altLang="en-US" sz="1400" b="1" i="0" dirty="0">
                <a:solidFill>
                  <a:srgbClr val="5E5E5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比較具有「齊頭並進」之效果。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7FAF86E-8E98-B152-A5A7-DA0D051AD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55" y="3981981"/>
            <a:ext cx="3336572" cy="194256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547619D-7C89-0B44-729F-E18297586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962" y="3941592"/>
            <a:ext cx="3336572" cy="199285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23037E1-E871-6886-181A-A54CDA308871}"/>
              </a:ext>
            </a:extLst>
          </p:cNvPr>
          <p:cNvSpPr txBox="1"/>
          <p:nvPr/>
        </p:nvSpPr>
        <p:spPr>
          <a:xfrm>
            <a:off x="1545281" y="3194595"/>
            <a:ext cx="1726406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Single linkage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D472059-4FA8-046B-8AEE-08E5110C6648}"/>
              </a:ext>
            </a:extLst>
          </p:cNvPr>
          <p:cNvSpPr txBox="1"/>
          <p:nvPr/>
        </p:nvSpPr>
        <p:spPr>
          <a:xfrm>
            <a:off x="5007173" y="3194595"/>
            <a:ext cx="2177653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Complete linkage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F6836AD-E4ED-0DB6-231C-BB5EE746CC6A}"/>
              </a:ext>
            </a:extLst>
          </p:cNvPr>
          <p:cNvSpPr txBox="1"/>
          <p:nvPr/>
        </p:nvSpPr>
        <p:spPr>
          <a:xfrm>
            <a:off x="9308168" y="3194595"/>
            <a:ext cx="2263378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 linkage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84DE239-D461-5A9B-39EE-8021D68BB7CE}"/>
              </a:ext>
            </a:extLst>
          </p:cNvPr>
          <p:cNvSpPr txBox="1"/>
          <p:nvPr/>
        </p:nvSpPr>
        <p:spPr>
          <a:xfrm>
            <a:off x="5232797" y="5767604"/>
            <a:ext cx="2663428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b="1" dirty="0">
                <a:solidFill>
                  <a:srgbClr val="249DCE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Ward`s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linkage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175782F-FEA8-3BCD-F3F1-C5AE2ECD48CA}"/>
              </a:ext>
            </a:extLst>
          </p:cNvPr>
          <p:cNvSpPr txBox="1"/>
          <p:nvPr/>
        </p:nvSpPr>
        <p:spPr>
          <a:xfrm>
            <a:off x="1386487" y="5767604"/>
            <a:ext cx="2236144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Centroid linkage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EB3E301-D011-FF26-BE28-BD0403F5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563" y="1862118"/>
            <a:ext cx="1600423" cy="27626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07015AB-721F-4145-7DD6-6556D4B04F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9750" y="1828778"/>
            <a:ext cx="1609950" cy="30484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3B82E0D5-70B1-79D8-D5B6-DDD403104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8752" y="1709707"/>
            <a:ext cx="1752845" cy="42868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45F20B90-2C54-959B-E933-614853D357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8326" y="4329084"/>
            <a:ext cx="1590897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5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zh-TW" altLang="en-US" sz="3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決定分群數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找距離最大的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4000489" y="2726625"/>
            <a:ext cx="633727" cy="109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B3220D-CF3C-68BB-C393-90E1ABC3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4" y="1444575"/>
            <a:ext cx="3330080" cy="19707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FF11E6-6F27-D9DA-B7D6-C810B5C4B0BF}"/>
              </a:ext>
            </a:extLst>
          </p:cNvPr>
          <p:cNvSpPr/>
          <p:nvPr/>
        </p:nvSpPr>
        <p:spPr>
          <a:xfrm>
            <a:off x="698264" y="1478276"/>
            <a:ext cx="2549649" cy="1667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33E47-0A6E-4954-7404-87FFA56A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81" y="1444575"/>
            <a:ext cx="2526698" cy="20372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050E2A-9F68-A9EE-DB90-A4100309861F}"/>
              </a:ext>
            </a:extLst>
          </p:cNvPr>
          <p:cNvSpPr/>
          <p:nvPr/>
        </p:nvSpPr>
        <p:spPr>
          <a:xfrm>
            <a:off x="6112915" y="3342483"/>
            <a:ext cx="113852" cy="181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53D360-7B3B-052B-DC96-1BB4A6A9C21F}"/>
              </a:ext>
            </a:extLst>
          </p:cNvPr>
          <p:cNvSpPr/>
          <p:nvPr/>
        </p:nvSpPr>
        <p:spPr>
          <a:xfrm>
            <a:off x="4143368" y="2806117"/>
            <a:ext cx="1031237" cy="434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6E800F7B-D9D6-2A02-BC5A-9B239BB32028}"/>
              </a:ext>
            </a:extLst>
          </p:cNvPr>
          <p:cNvSpPr/>
          <p:nvPr/>
        </p:nvSpPr>
        <p:spPr>
          <a:xfrm>
            <a:off x="954666" y="2351357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B2AB0359-0075-8D29-C068-A61B3672C933}"/>
              </a:ext>
            </a:extLst>
          </p:cNvPr>
          <p:cNvSpPr/>
          <p:nvPr/>
        </p:nvSpPr>
        <p:spPr>
          <a:xfrm>
            <a:off x="1430439" y="2272755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加號 12">
            <a:extLst>
              <a:ext uri="{FF2B5EF4-FFF2-40B4-BE49-F238E27FC236}">
                <a16:creationId xmlns:a16="http://schemas.microsoft.com/office/drawing/2014/main" id="{55711F6C-7572-954E-3075-EC10FEB625E8}"/>
              </a:ext>
            </a:extLst>
          </p:cNvPr>
          <p:cNvSpPr/>
          <p:nvPr/>
        </p:nvSpPr>
        <p:spPr>
          <a:xfrm>
            <a:off x="1111870" y="2589085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加號 13">
            <a:extLst>
              <a:ext uri="{FF2B5EF4-FFF2-40B4-BE49-F238E27FC236}">
                <a16:creationId xmlns:a16="http://schemas.microsoft.com/office/drawing/2014/main" id="{392DB631-060A-355D-6352-625361EBC4EA}"/>
              </a:ext>
            </a:extLst>
          </p:cNvPr>
          <p:cNvSpPr/>
          <p:nvPr/>
        </p:nvSpPr>
        <p:spPr>
          <a:xfrm>
            <a:off x="2403585" y="2200288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加號 14">
            <a:extLst>
              <a:ext uri="{FF2B5EF4-FFF2-40B4-BE49-F238E27FC236}">
                <a16:creationId xmlns:a16="http://schemas.microsoft.com/office/drawing/2014/main" id="{2D8174BB-E484-7078-0876-BB488D8ECEF2}"/>
              </a:ext>
            </a:extLst>
          </p:cNvPr>
          <p:cNvSpPr/>
          <p:nvPr/>
        </p:nvSpPr>
        <p:spPr>
          <a:xfrm>
            <a:off x="2187430" y="1838260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加號 15">
            <a:extLst>
              <a:ext uri="{FF2B5EF4-FFF2-40B4-BE49-F238E27FC236}">
                <a16:creationId xmlns:a16="http://schemas.microsoft.com/office/drawing/2014/main" id="{A543D1EF-83A1-22E0-35D5-C260788BA076}"/>
              </a:ext>
            </a:extLst>
          </p:cNvPr>
          <p:cNvSpPr/>
          <p:nvPr/>
        </p:nvSpPr>
        <p:spPr>
          <a:xfrm>
            <a:off x="2344634" y="1589354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0FBE0F-0B5A-9E8F-B996-9C7200A74F5A}"/>
              </a:ext>
            </a:extLst>
          </p:cNvPr>
          <p:cNvSpPr txBox="1"/>
          <p:nvPr/>
        </p:nvSpPr>
        <p:spPr>
          <a:xfrm>
            <a:off x="2482187" y="2311783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41FA7C-F340-B30C-A908-1404C964A2C7}"/>
              </a:ext>
            </a:extLst>
          </p:cNvPr>
          <p:cNvSpPr txBox="1"/>
          <p:nvPr/>
        </p:nvSpPr>
        <p:spPr>
          <a:xfrm>
            <a:off x="1945460" y="1756227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007C90-A7CB-4E10-010F-D85F64EEAC9A}"/>
              </a:ext>
            </a:extLst>
          </p:cNvPr>
          <p:cNvSpPr txBox="1"/>
          <p:nvPr/>
        </p:nvSpPr>
        <p:spPr>
          <a:xfrm>
            <a:off x="2501838" y="1522281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8055FD-5667-2459-B84C-B20B80BBA691}"/>
              </a:ext>
            </a:extLst>
          </p:cNvPr>
          <p:cNvSpPr txBox="1"/>
          <p:nvPr/>
        </p:nvSpPr>
        <p:spPr>
          <a:xfrm>
            <a:off x="1509041" y="2082268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AE2DE7-376C-DCDB-D5F9-26A6E4BEBF10}"/>
              </a:ext>
            </a:extLst>
          </p:cNvPr>
          <p:cNvSpPr txBox="1"/>
          <p:nvPr/>
        </p:nvSpPr>
        <p:spPr>
          <a:xfrm>
            <a:off x="978471" y="2167005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D7AEEA-BD3E-3A94-71D5-7225408401FD}"/>
              </a:ext>
            </a:extLst>
          </p:cNvPr>
          <p:cNvSpPr txBox="1"/>
          <p:nvPr/>
        </p:nvSpPr>
        <p:spPr>
          <a:xfrm>
            <a:off x="1185168" y="2684289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P6</a:t>
            </a:r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848C894-7E5A-433E-93D3-997632288F35}"/>
              </a:ext>
            </a:extLst>
          </p:cNvPr>
          <p:cNvSpPr/>
          <p:nvPr/>
        </p:nvSpPr>
        <p:spPr>
          <a:xfrm rot="20811593">
            <a:off x="2137552" y="1489618"/>
            <a:ext cx="496635" cy="94034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FCCF947-A06F-4001-1DC3-ADB2DFA3CE4C}"/>
              </a:ext>
            </a:extLst>
          </p:cNvPr>
          <p:cNvCxnSpPr>
            <a:cxnSpLocks/>
          </p:cNvCxnSpPr>
          <p:nvPr/>
        </p:nvCxnSpPr>
        <p:spPr>
          <a:xfrm>
            <a:off x="4413149" y="2874776"/>
            <a:ext cx="0" cy="3661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2219C59-A78C-840D-7857-23BC127501C5}"/>
              </a:ext>
            </a:extLst>
          </p:cNvPr>
          <p:cNvCxnSpPr>
            <a:cxnSpLocks/>
          </p:cNvCxnSpPr>
          <p:nvPr/>
        </p:nvCxnSpPr>
        <p:spPr>
          <a:xfrm>
            <a:off x="4825809" y="2874776"/>
            <a:ext cx="0" cy="3661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B390DF1-A52D-725C-B45B-F676CA6EDDBE}"/>
              </a:ext>
            </a:extLst>
          </p:cNvPr>
          <p:cNvCxnSpPr>
            <a:cxnSpLocks/>
          </p:cNvCxnSpPr>
          <p:nvPr/>
        </p:nvCxnSpPr>
        <p:spPr>
          <a:xfrm flipH="1">
            <a:off x="4413149" y="2868541"/>
            <a:ext cx="407747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20FA54D9-8F7A-940B-950C-415C4CE10557}"/>
              </a:ext>
            </a:extLst>
          </p:cNvPr>
          <p:cNvSpPr/>
          <p:nvPr/>
        </p:nvSpPr>
        <p:spPr>
          <a:xfrm rot="20221240">
            <a:off x="832118" y="2044917"/>
            <a:ext cx="1021167" cy="7814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6B20C91-49A3-34C0-E467-601BDA6BEE2E}"/>
              </a:ext>
            </a:extLst>
          </p:cNvPr>
          <p:cNvCxnSpPr>
            <a:cxnSpLocks/>
          </p:cNvCxnSpPr>
          <p:nvPr/>
        </p:nvCxnSpPr>
        <p:spPr>
          <a:xfrm>
            <a:off x="5616740" y="2874776"/>
            <a:ext cx="0" cy="366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86C6FE2-1EBA-B77A-F217-33C686E28DDC}"/>
              </a:ext>
            </a:extLst>
          </p:cNvPr>
          <p:cNvCxnSpPr>
            <a:cxnSpLocks/>
          </p:cNvCxnSpPr>
          <p:nvPr/>
        </p:nvCxnSpPr>
        <p:spPr>
          <a:xfrm>
            <a:off x="6029400" y="2874776"/>
            <a:ext cx="0" cy="366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C8159E1-4D87-D211-40A6-FE9C3DDC2798}"/>
              </a:ext>
            </a:extLst>
          </p:cNvPr>
          <p:cNvCxnSpPr>
            <a:cxnSpLocks/>
          </p:cNvCxnSpPr>
          <p:nvPr/>
        </p:nvCxnSpPr>
        <p:spPr>
          <a:xfrm flipH="1">
            <a:off x="5616740" y="2868541"/>
            <a:ext cx="4077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A541F33-C595-F2D0-0B4F-8AAE81A352D1}"/>
              </a:ext>
            </a:extLst>
          </p:cNvPr>
          <p:cNvCxnSpPr>
            <a:cxnSpLocks/>
          </p:cNvCxnSpPr>
          <p:nvPr/>
        </p:nvCxnSpPr>
        <p:spPr>
          <a:xfrm>
            <a:off x="4049615" y="2726625"/>
            <a:ext cx="0" cy="51433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9609771-6951-2BF3-EAF5-3341BDF3D864}"/>
              </a:ext>
            </a:extLst>
          </p:cNvPr>
          <p:cNvCxnSpPr>
            <a:cxnSpLocks/>
          </p:cNvCxnSpPr>
          <p:nvPr/>
        </p:nvCxnSpPr>
        <p:spPr>
          <a:xfrm flipH="1">
            <a:off x="4049615" y="2746289"/>
            <a:ext cx="584601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D8DE4C1-4064-091B-03F3-7CE3A9E39100}"/>
              </a:ext>
            </a:extLst>
          </p:cNvPr>
          <p:cNvCxnSpPr>
            <a:cxnSpLocks/>
          </p:cNvCxnSpPr>
          <p:nvPr/>
        </p:nvCxnSpPr>
        <p:spPr>
          <a:xfrm>
            <a:off x="4634216" y="2726625"/>
            <a:ext cx="0" cy="141916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9CA0EF4-B44B-1C7D-33B4-956F10739EB2}"/>
              </a:ext>
            </a:extLst>
          </p:cNvPr>
          <p:cNvCxnSpPr>
            <a:cxnSpLocks/>
          </p:cNvCxnSpPr>
          <p:nvPr/>
        </p:nvCxnSpPr>
        <p:spPr>
          <a:xfrm>
            <a:off x="5258119" y="2726625"/>
            <a:ext cx="0" cy="51433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31BEE437-2E3D-1751-52BC-91B85CCBA1D7}"/>
              </a:ext>
            </a:extLst>
          </p:cNvPr>
          <p:cNvCxnSpPr>
            <a:cxnSpLocks/>
          </p:cNvCxnSpPr>
          <p:nvPr/>
        </p:nvCxnSpPr>
        <p:spPr>
          <a:xfrm flipH="1">
            <a:off x="5258119" y="2746289"/>
            <a:ext cx="5846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2EB56BE-D9C6-8E49-F85A-49DEC886352D}"/>
              </a:ext>
            </a:extLst>
          </p:cNvPr>
          <p:cNvCxnSpPr>
            <a:cxnSpLocks/>
          </p:cNvCxnSpPr>
          <p:nvPr/>
        </p:nvCxnSpPr>
        <p:spPr>
          <a:xfrm>
            <a:off x="5842720" y="2726625"/>
            <a:ext cx="0" cy="1419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305ADD03-6290-A039-0C9C-6CD064953602}"/>
              </a:ext>
            </a:extLst>
          </p:cNvPr>
          <p:cNvCxnSpPr>
            <a:cxnSpLocks/>
          </p:cNvCxnSpPr>
          <p:nvPr/>
        </p:nvCxnSpPr>
        <p:spPr>
          <a:xfrm>
            <a:off x="4339460" y="1756227"/>
            <a:ext cx="0" cy="99006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A6EEF8D-1F33-DE3B-1E94-EB5E7DE77B58}"/>
              </a:ext>
            </a:extLst>
          </p:cNvPr>
          <p:cNvCxnSpPr>
            <a:cxnSpLocks/>
          </p:cNvCxnSpPr>
          <p:nvPr/>
        </p:nvCxnSpPr>
        <p:spPr>
          <a:xfrm>
            <a:off x="5547964" y="1756227"/>
            <a:ext cx="0" cy="99006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2ECF680D-971B-E1B8-7070-0A0682106BC1}"/>
              </a:ext>
            </a:extLst>
          </p:cNvPr>
          <p:cNvCxnSpPr>
            <a:cxnSpLocks/>
          </p:cNvCxnSpPr>
          <p:nvPr/>
        </p:nvCxnSpPr>
        <p:spPr>
          <a:xfrm flipH="1">
            <a:off x="4339460" y="1759372"/>
            <a:ext cx="12085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4E8C11D9-2896-C63F-7674-0E840C31F61F}"/>
              </a:ext>
            </a:extLst>
          </p:cNvPr>
          <p:cNvSpPr/>
          <p:nvPr/>
        </p:nvSpPr>
        <p:spPr>
          <a:xfrm>
            <a:off x="4000489" y="5126925"/>
            <a:ext cx="633727" cy="109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00340AAA-5E5E-8753-DC61-AB1F8C2A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4" y="3844875"/>
            <a:ext cx="3330080" cy="197076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A70A7AB-A709-7CA3-7F70-B5D5F7F0502F}"/>
              </a:ext>
            </a:extLst>
          </p:cNvPr>
          <p:cNvSpPr/>
          <p:nvPr/>
        </p:nvSpPr>
        <p:spPr>
          <a:xfrm>
            <a:off x="698264" y="3878576"/>
            <a:ext cx="2549649" cy="1667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35E69393-4893-4064-A4B1-EF845F9C1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81" y="3844875"/>
            <a:ext cx="2526698" cy="2037255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13DD11A2-F983-EC7D-34D1-057CAB32AE77}"/>
              </a:ext>
            </a:extLst>
          </p:cNvPr>
          <p:cNvSpPr/>
          <p:nvPr/>
        </p:nvSpPr>
        <p:spPr>
          <a:xfrm>
            <a:off x="6112915" y="5742783"/>
            <a:ext cx="113852" cy="181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71F0021-16B2-61FB-EBA5-4AB55B12A230}"/>
              </a:ext>
            </a:extLst>
          </p:cNvPr>
          <p:cNvSpPr/>
          <p:nvPr/>
        </p:nvSpPr>
        <p:spPr>
          <a:xfrm>
            <a:off x="4143368" y="5206417"/>
            <a:ext cx="1031237" cy="434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加號 48">
            <a:extLst>
              <a:ext uri="{FF2B5EF4-FFF2-40B4-BE49-F238E27FC236}">
                <a16:creationId xmlns:a16="http://schemas.microsoft.com/office/drawing/2014/main" id="{6F250F04-D14E-C72A-ACFE-C9F3B15A5DD0}"/>
              </a:ext>
            </a:extLst>
          </p:cNvPr>
          <p:cNvSpPr/>
          <p:nvPr/>
        </p:nvSpPr>
        <p:spPr>
          <a:xfrm>
            <a:off x="954666" y="4751657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加號 49">
            <a:extLst>
              <a:ext uri="{FF2B5EF4-FFF2-40B4-BE49-F238E27FC236}">
                <a16:creationId xmlns:a16="http://schemas.microsoft.com/office/drawing/2014/main" id="{743D537A-AEB2-1F6D-4F98-5C1ABF6DE0FC}"/>
              </a:ext>
            </a:extLst>
          </p:cNvPr>
          <p:cNvSpPr/>
          <p:nvPr/>
        </p:nvSpPr>
        <p:spPr>
          <a:xfrm>
            <a:off x="1430439" y="4673055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加號 50">
            <a:extLst>
              <a:ext uri="{FF2B5EF4-FFF2-40B4-BE49-F238E27FC236}">
                <a16:creationId xmlns:a16="http://schemas.microsoft.com/office/drawing/2014/main" id="{66DA2A90-7394-00E7-5E3A-656A9961A005}"/>
              </a:ext>
            </a:extLst>
          </p:cNvPr>
          <p:cNvSpPr/>
          <p:nvPr/>
        </p:nvSpPr>
        <p:spPr>
          <a:xfrm>
            <a:off x="1111870" y="4989385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加號 51">
            <a:extLst>
              <a:ext uri="{FF2B5EF4-FFF2-40B4-BE49-F238E27FC236}">
                <a16:creationId xmlns:a16="http://schemas.microsoft.com/office/drawing/2014/main" id="{198DDB8F-2932-0D84-2284-30B655B12D1A}"/>
              </a:ext>
            </a:extLst>
          </p:cNvPr>
          <p:cNvSpPr/>
          <p:nvPr/>
        </p:nvSpPr>
        <p:spPr>
          <a:xfrm>
            <a:off x="2403585" y="4600588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加號 52">
            <a:extLst>
              <a:ext uri="{FF2B5EF4-FFF2-40B4-BE49-F238E27FC236}">
                <a16:creationId xmlns:a16="http://schemas.microsoft.com/office/drawing/2014/main" id="{6CD14369-9DE3-2FC9-AF20-3A09E8381F6C}"/>
              </a:ext>
            </a:extLst>
          </p:cNvPr>
          <p:cNvSpPr/>
          <p:nvPr/>
        </p:nvSpPr>
        <p:spPr>
          <a:xfrm>
            <a:off x="2187430" y="4238560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加號 53">
            <a:extLst>
              <a:ext uri="{FF2B5EF4-FFF2-40B4-BE49-F238E27FC236}">
                <a16:creationId xmlns:a16="http://schemas.microsoft.com/office/drawing/2014/main" id="{83E931FF-E912-7EB6-CE8F-F0F12C87D2F3}"/>
              </a:ext>
            </a:extLst>
          </p:cNvPr>
          <p:cNvSpPr/>
          <p:nvPr/>
        </p:nvSpPr>
        <p:spPr>
          <a:xfrm>
            <a:off x="2344634" y="3989654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EB0463C-CF24-0B70-704D-E3CA92EA9F54}"/>
              </a:ext>
            </a:extLst>
          </p:cNvPr>
          <p:cNvSpPr txBox="1"/>
          <p:nvPr/>
        </p:nvSpPr>
        <p:spPr>
          <a:xfrm>
            <a:off x="2482187" y="4712083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B691E8F-1C9B-7BB1-AE3C-FD7E7DB8256B}"/>
              </a:ext>
            </a:extLst>
          </p:cNvPr>
          <p:cNvSpPr txBox="1"/>
          <p:nvPr/>
        </p:nvSpPr>
        <p:spPr>
          <a:xfrm>
            <a:off x="1945460" y="4156527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AB36D2E-12C0-209C-3401-4625EB39009A}"/>
              </a:ext>
            </a:extLst>
          </p:cNvPr>
          <p:cNvSpPr txBox="1"/>
          <p:nvPr/>
        </p:nvSpPr>
        <p:spPr>
          <a:xfrm>
            <a:off x="2501838" y="3922581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279DE75-2054-5735-F974-CE2A89BF6D26}"/>
              </a:ext>
            </a:extLst>
          </p:cNvPr>
          <p:cNvSpPr txBox="1"/>
          <p:nvPr/>
        </p:nvSpPr>
        <p:spPr>
          <a:xfrm>
            <a:off x="1509041" y="4482568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2BD55A2-6A0A-2E93-98D1-40A05519019E}"/>
              </a:ext>
            </a:extLst>
          </p:cNvPr>
          <p:cNvSpPr txBox="1"/>
          <p:nvPr/>
        </p:nvSpPr>
        <p:spPr>
          <a:xfrm>
            <a:off x="978471" y="4567305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0B241E2-FEA3-3E42-6CE9-C730EA326EBE}"/>
              </a:ext>
            </a:extLst>
          </p:cNvPr>
          <p:cNvSpPr txBox="1"/>
          <p:nvPr/>
        </p:nvSpPr>
        <p:spPr>
          <a:xfrm>
            <a:off x="1185168" y="5084589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P6</a:t>
            </a:r>
            <a:endParaRPr lang="zh-TW" altLang="en-US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CEFCC695-0CDC-AB81-DDB2-7A57E8237DA9}"/>
              </a:ext>
            </a:extLst>
          </p:cNvPr>
          <p:cNvSpPr/>
          <p:nvPr/>
        </p:nvSpPr>
        <p:spPr>
          <a:xfrm rot="20811593">
            <a:off x="1935524" y="4121369"/>
            <a:ext cx="460313" cy="41900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F94556F5-8AF2-3823-BD2F-3CF33AE89575}"/>
              </a:ext>
            </a:extLst>
          </p:cNvPr>
          <p:cNvCxnSpPr>
            <a:cxnSpLocks/>
          </p:cNvCxnSpPr>
          <p:nvPr/>
        </p:nvCxnSpPr>
        <p:spPr>
          <a:xfrm>
            <a:off x="4413149" y="5275076"/>
            <a:ext cx="0" cy="3661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AC930FBE-98F6-9C8D-A456-280556729670}"/>
              </a:ext>
            </a:extLst>
          </p:cNvPr>
          <p:cNvCxnSpPr>
            <a:cxnSpLocks/>
          </p:cNvCxnSpPr>
          <p:nvPr/>
        </p:nvCxnSpPr>
        <p:spPr>
          <a:xfrm>
            <a:off x="4825809" y="5275076"/>
            <a:ext cx="0" cy="3661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87DE2CB6-6BCC-B9C4-C422-130F9459C615}"/>
              </a:ext>
            </a:extLst>
          </p:cNvPr>
          <p:cNvCxnSpPr>
            <a:cxnSpLocks/>
          </p:cNvCxnSpPr>
          <p:nvPr/>
        </p:nvCxnSpPr>
        <p:spPr>
          <a:xfrm flipH="1">
            <a:off x="4413149" y="5268841"/>
            <a:ext cx="407747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>
            <a:extLst>
              <a:ext uri="{FF2B5EF4-FFF2-40B4-BE49-F238E27FC236}">
                <a16:creationId xmlns:a16="http://schemas.microsoft.com/office/drawing/2014/main" id="{1E0513BA-CB79-3479-722C-1A391D54241F}"/>
              </a:ext>
            </a:extLst>
          </p:cNvPr>
          <p:cNvSpPr/>
          <p:nvPr/>
        </p:nvSpPr>
        <p:spPr>
          <a:xfrm rot="20221240">
            <a:off x="785038" y="4589371"/>
            <a:ext cx="359056" cy="4056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E7759045-F9DB-29B2-D903-3420670FC8A8}"/>
              </a:ext>
            </a:extLst>
          </p:cNvPr>
          <p:cNvCxnSpPr>
            <a:cxnSpLocks/>
          </p:cNvCxnSpPr>
          <p:nvPr/>
        </p:nvCxnSpPr>
        <p:spPr>
          <a:xfrm>
            <a:off x="5616740" y="5275076"/>
            <a:ext cx="0" cy="366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902944D5-7C45-534F-2237-AF23D51F71E4}"/>
              </a:ext>
            </a:extLst>
          </p:cNvPr>
          <p:cNvCxnSpPr>
            <a:cxnSpLocks/>
          </p:cNvCxnSpPr>
          <p:nvPr/>
        </p:nvCxnSpPr>
        <p:spPr>
          <a:xfrm>
            <a:off x="6029400" y="5275076"/>
            <a:ext cx="0" cy="366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B7BB398-5970-9F45-12BB-2F860D76F6D7}"/>
              </a:ext>
            </a:extLst>
          </p:cNvPr>
          <p:cNvCxnSpPr>
            <a:cxnSpLocks/>
          </p:cNvCxnSpPr>
          <p:nvPr/>
        </p:nvCxnSpPr>
        <p:spPr>
          <a:xfrm flipH="1">
            <a:off x="5616740" y="5268841"/>
            <a:ext cx="4077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62D2954-B026-0624-496A-FF676C2E094B}"/>
              </a:ext>
            </a:extLst>
          </p:cNvPr>
          <p:cNvCxnSpPr>
            <a:cxnSpLocks/>
          </p:cNvCxnSpPr>
          <p:nvPr/>
        </p:nvCxnSpPr>
        <p:spPr>
          <a:xfrm>
            <a:off x="4049615" y="5126925"/>
            <a:ext cx="0" cy="51433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113FD37F-F2DF-5864-3C8E-FDFCFFBFD00F}"/>
              </a:ext>
            </a:extLst>
          </p:cNvPr>
          <p:cNvCxnSpPr>
            <a:cxnSpLocks/>
          </p:cNvCxnSpPr>
          <p:nvPr/>
        </p:nvCxnSpPr>
        <p:spPr>
          <a:xfrm flipH="1">
            <a:off x="4049615" y="5146589"/>
            <a:ext cx="584601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F813D66-2427-9188-D8A5-666F09C3FBB0}"/>
              </a:ext>
            </a:extLst>
          </p:cNvPr>
          <p:cNvCxnSpPr>
            <a:cxnSpLocks/>
          </p:cNvCxnSpPr>
          <p:nvPr/>
        </p:nvCxnSpPr>
        <p:spPr>
          <a:xfrm>
            <a:off x="4634216" y="5126925"/>
            <a:ext cx="0" cy="141916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9452685-CE8C-01D0-0F81-C38FD464AC39}"/>
              </a:ext>
            </a:extLst>
          </p:cNvPr>
          <p:cNvCxnSpPr>
            <a:cxnSpLocks/>
          </p:cNvCxnSpPr>
          <p:nvPr/>
        </p:nvCxnSpPr>
        <p:spPr>
          <a:xfrm>
            <a:off x="5258119" y="5126925"/>
            <a:ext cx="0" cy="51433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87E2CCD-BE78-76A4-0D48-229E87A564E5}"/>
              </a:ext>
            </a:extLst>
          </p:cNvPr>
          <p:cNvCxnSpPr>
            <a:cxnSpLocks/>
          </p:cNvCxnSpPr>
          <p:nvPr/>
        </p:nvCxnSpPr>
        <p:spPr>
          <a:xfrm flipH="1">
            <a:off x="5258119" y="5146589"/>
            <a:ext cx="5846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5CBE335D-08D8-728B-B97D-E4427DFFE369}"/>
              </a:ext>
            </a:extLst>
          </p:cNvPr>
          <p:cNvCxnSpPr>
            <a:cxnSpLocks/>
          </p:cNvCxnSpPr>
          <p:nvPr/>
        </p:nvCxnSpPr>
        <p:spPr>
          <a:xfrm>
            <a:off x="5842720" y="5126925"/>
            <a:ext cx="0" cy="1419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293236D1-DAAD-C3D5-F828-17154349DADC}"/>
              </a:ext>
            </a:extLst>
          </p:cNvPr>
          <p:cNvCxnSpPr>
            <a:cxnSpLocks/>
          </p:cNvCxnSpPr>
          <p:nvPr/>
        </p:nvCxnSpPr>
        <p:spPr>
          <a:xfrm>
            <a:off x="4339460" y="4156527"/>
            <a:ext cx="0" cy="99006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4B60DCE2-114B-DD8F-A71F-EE22D18CFDF5}"/>
              </a:ext>
            </a:extLst>
          </p:cNvPr>
          <p:cNvCxnSpPr>
            <a:cxnSpLocks/>
          </p:cNvCxnSpPr>
          <p:nvPr/>
        </p:nvCxnSpPr>
        <p:spPr>
          <a:xfrm>
            <a:off x="5547964" y="4156527"/>
            <a:ext cx="0" cy="99006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7617F411-478C-A02C-20A7-338671BEE293}"/>
              </a:ext>
            </a:extLst>
          </p:cNvPr>
          <p:cNvCxnSpPr>
            <a:cxnSpLocks/>
          </p:cNvCxnSpPr>
          <p:nvPr/>
        </p:nvCxnSpPr>
        <p:spPr>
          <a:xfrm flipH="1">
            <a:off x="4339460" y="4159672"/>
            <a:ext cx="12085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AB895C40-919C-82BC-DF16-B98B4C422881}"/>
              </a:ext>
            </a:extLst>
          </p:cNvPr>
          <p:cNvSpPr/>
          <p:nvPr/>
        </p:nvSpPr>
        <p:spPr>
          <a:xfrm>
            <a:off x="9794365" y="2744482"/>
            <a:ext cx="633727" cy="109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142CAAB9-07BA-05F0-9ECA-BE92CE0B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80" y="1462432"/>
            <a:ext cx="3330080" cy="1970768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C517EB77-EC61-8B0C-D122-4C69317CE938}"/>
              </a:ext>
            </a:extLst>
          </p:cNvPr>
          <p:cNvSpPr/>
          <p:nvPr/>
        </p:nvSpPr>
        <p:spPr>
          <a:xfrm>
            <a:off x="6492140" y="1496133"/>
            <a:ext cx="2549649" cy="1667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63D68553-504C-1703-E467-568CF64F9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57" y="1462432"/>
            <a:ext cx="2526698" cy="2037255"/>
          </a:xfrm>
          <a:prstGeom prst="rect">
            <a:avLst/>
          </a:prstGeom>
        </p:spPr>
      </p:pic>
      <p:sp>
        <p:nvSpPr>
          <p:cNvPr id="83" name="矩形 82">
            <a:extLst>
              <a:ext uri="{FF2B5EF4-FFF2-40B4-BE49-F238E27FC236}">
                <a16:creationId xmlns:a16="http://schemas.microsoft.com/office/drawing/2014/main" id="{09CB4C6B-6250-C246-50EA-479040E3FFB1}"/>
              </a:ext>
            </a:extLst>
          </p:cNvPr>
          <p:cNvSpPr/>
          <p:nvPr/>
        </p:nvSpPr>
        <p:spPr>
          <a:xfrm>
            <a:off x="11906791" y="3360340"/>
            <a:ext cx="113852" cy="181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04E0B3A-682E-D356-26EB-A8FA6B4EC737}"/>
              </a:ext>
            </a:extLst>
          </p:cNvPr>
          <p:cNvSpPr/>
          <p:nvPr/>
        </p:nvSpPr>
        <p:spPr>
          <a:xfrm>
            <a:off x="9937244" y="2823974"/>
            <a:ext cx="1031237" cy="434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加號 84">
            <a:extLst>
              <a:ext uri="{FF2B5EF4-FFF2-40B4-BE49-F238E27FC236}">
                <a16:creationId xmlns:a16="http://schemas.microsoft.com/office/drawing/2014/main" id="{0FA72640-DDD0-0729-E44B-328D7F7D6719}"/>
              </a:ext>
            </a:extLst>
          </p:cNvPr>
          <p:cNvSpPr/>
          <p:nvPr/>
        </p:nvSpPr>
        <p:spPr>
          <a:xfrm>
            <a:off x="6748542" y="2369214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加號 85">
            <a:extLst>
              <a:ext uri="{FF2B5EF4-FFF2-40B4-BE49-F238E27FC236}">
                <a16:creationId xmlns:a16="http://schemas.microsoft.com/office/drawing/2014/main" id="{61469139-FFBF-9EB6-341B-05F2269A26DE}"/>
              </a:ext>
            </a:extLst>
          </p:cNvPr>
          <p:cNvSpPr/>
          <p:nvPr/>
        </p:nvSpPr>
        <p:spPr>
          <a:xfrm>
            <a:off x="7224315" y="2290612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加號 86">
            <a:extLst>
              <a:ext uri="{FF2B5EF4-FFF2-40B4-BE49-F238E27FC236}">
                <a16:creationId xmlns:a16="http://schemas.microsoft.com/office/drawing/2014/main" id="{343CB3F1-00FF-7F39-2014-4A9FE93DD35F}"/>
              </a:ext>
            </a:extLst>
          </p:cNvPr>
          <p:cNvSpPr/>
          <p:nvPr/>
        </p:nvSpPr>
        <p:spPr>
          <a:xfrm>
            <a:off x="6905746" y="2606942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加號 87">
            <a:extLst>
              <a:ext uri="{FF2B5EF4-FFF2-40B4-BE49-F238E27FC236}">
                <a16:creationId xmlns:a16="http://schemas.microsoft.com/office/drawing/2014/main" id="{F0458942-FC1D-0FC5-DC14-87B8737B366B}"/>
              </a:ext>
            </a:extLst>
          </p:cNvPr>
          <p:cNvSpPr/>
          <p:nvPr/>
        </p:nvSpPr>
        <p:spPr>
          <a:xfrm>
            <a:off x="8197461" y="2218145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加號 88">
            <a:extLst>
              <a:ext uri="{FF2B5EF4-FFF2-40B4-BE49-F238E27FC236}">
                <a16:creationId xmlns:a16="http://schemas.microsoft.com/office/drawing/2014/main" id="{196E8126-C52B-50BF-278B-E7D4A6084990}"/>
              </a:ext>
            </a:extLst>
          </p:cNvPr>
          <p:cNvSpPr/>
          <p:nvPr/>
        </p:nvSpPr>
        <p:spPr>
          <a:xfrm>
            <a:off x="7981306" y="1856117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加號 89">
            <a:extLst>
              <a:ext uri="{FF2B5EF4-FFF2-40B4-BE49-F238E27FC236}">
                <a16:creationId xmlns:a16="http://schemas.microsoft.com/office/drawing/2014/main" id="{264D2F20-97C8-7667-CDF3-C20118D5FE2C}"/>
              </a:ext>
            </a:extLst>
          </p:cNvPr>
          <p:cNvSpPr/>
          <p:nvPr/>
        </p:nvSpPr>
        <p:spPr>
          <a:xfrm>
            <a:off x="8138510" y="1607211"/>
            <a:ext cx="157204" cy="157204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3F6DD4B5-98A2-482E-F18B-EE36CE18E37D}"/>
              </a:ext>
            </a:extLst>
          </p:cNvPr>
          <p:cNvSpPr txBox="1"/>
          <p:nvPr/>
        </p:nvSpPr>
        <p:spPr>
          <a:xfrm>
            <a:off x="8276063" y="2329640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99D95781-35C3-0062-CE53-146783F8B22B}"/>
              </a:ext>
            </a:extLst>
          </p:cNvPr>
          <p:cNvSpPr txBox="1"/>
          <p:nvPr/>
        </p:nvSpPr>
        <p:spPr>
          <a:xfrm>
            <a:off x="7739336" y="1774084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9FB7692E-804B-FEDA-755C-E11188378DD3}"/>
              </a:ext>
            </a:extLst>
          </p:cNvPr>
          <p:cNvSpPr txBox="1"/>
          <p:nvPr/>
        </p:nvSpPr>
        <p:spPr>
          <a:xfrm>
            <a:off x="8295714" y="1540138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2435A493-7671-4932-1680-C10DAF457D17}"/>
              </a:ext>
            </a:extLst>
          </p:cNvPr>
          <p:cNvSpPr txBox="1"/>
          <p:nvPr/>
        </p:nvSpPr>
        <p:spPr>
          <a:xfrm>
            <a:off x="7302917" y="2100125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CEA5C95B-231E-78A0-0AE4-E092D16A0C10}"/>
              </a:ext>
            </a:extLst>
          </p:cNvPr>
          <p:cNvSpPr txBox="1"/>
          <p:nvPr/>
        </p:nvSpPr>
        <p:spPr>
          <a:xfrm>
            <a:off x="6772347" y="2184862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5D3EB85B-B7CC-0F76-C2FD-BDB0CB28187E}"/>
              </a:ext>
            </a:extLst>
          </p:cNvPr>
          <p:cNvSpPr txBox="1"/>
          <p:nvPr/>
        </p:nvSpPr>
        <p:spPr>
          <a:xfrm>
            <a:off x="6979044" y="2702146"/>
            <a:ext cx="231660" cy="19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P6</a:t>
            </a:r>
            <a:endParaRPr lang="zh-TW" altLang="en-US" dirty="0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F805BF79-D8C3-1736-E84B-970E9F644200}"/>
              </a:ext>
            </a:extLst>
          </p:cNvPr>
          <p:cNvSpPr/>
          <p:nvPr/>
        </p:nvSpPr>
        <p:spPr>
          <a:xfrm rot="20811593">
            <a:off x="7894032" y="1511782"/>
            <a:ext cx="496635" cy="611339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2CE32D26-3B77-3E96-AE74-F98A2F32C7DD}"/>
              </a:ext>
            </a:extLst>
          </p:cNvPr>
          <p:cNvCxnSpPr>
            <a:cxnSpLocks/>
          </p:cNvCxnSpPr>
          <p:nvPr/>
        </p:nvCxnSpPr>
        <p:spPr>
          <a:xfrm>
            <a:off x="10207025" y="2892633"/>
            <a:ext cx="0" cy="3661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D11BB11E-42DC-905E-D548-BAFDD17DDA0F}"/>
              </a:ext>
            </a:extLst>
          </p:cNvPr>
          <p:cNvCxnSpPr>
            <a:cxnSpLocks/>
          </p:cNvCxnSpPr>
          <p:nvPr/>
        </p:nvCxnSpPr>
        <p:spPr>
          <a:xfrm>
            <a:off x="10619685" y="2892633"/>
            <a:ext cx="0" cy="36618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2276960C-D76F-1D5D-7A95-F8F01D499D2D}"/>
              </a:ext>
            </a:extLst>
          </p:cNvPr>
          <p:cNvCxnSpPr>
            <a:cxnSpLocks/>
          </p:cNvCxnSpPr>
          <p:nvPr/>
        </p:nvCxnSpPr>
        <p:spPr>
          <a:xfrm flipH="1">
            <a:off x="10207025" y="2886398"/>
            <a:ext cx="407747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橢圓 100">
            <a:extLst>
              <a:ext uri="{FF2B5EF4-FFF2-40B4-BE49-F238E27FC236}">
                <a16:creationId xmlns:a16="http://schemas.microsoft.com/office/drawing/2014/main" id="{420FAD7F-C717-0B0C-D4B9-A428D3257F1D}"/>
              </a:ext>
            </a:extLst>
          </p:cNvPr>
          <p:cNvSpPr/>
          <p:nvPr/>
        </p:nvSpPr>
        <p:spPr>
          <a:xfrm rot="20221240">
            <a:off x="6651350" y="2187516"/>
            <a:ext cx="382119" cy="7814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46388164-23CE-82BE-BAE1-8B467FDFDAB1}"/>
              </a:ext>
            </a:extLst>
          </p:cNvPr>
          <p:cNvCxnSpPr>
            <a:cxnSpLocks/>
          </p:cNvCxnSpPr>
          <p:nvPr/>
        </p:nvCxnSpPr>
        <p:spPr>
          <a:xfrm>
            <a:off x="11410616" y="2892633"/>
            <a:ext cx="0" cy="366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D6398CC3-4CAE-3169-1E6A-51AC00C6D07F}"/>
              </a:ext>
            </a:extLst>
          </p:cNvPr>
          <p:cNvCxnSpPr>
            <a:cxnSpLocks/>
          </p:cNvCxnSpPr>
          <p:nvPr/>
        </p:nvCxnSpPr>
        <p:spPr>
          <a:xfrm>
            <a:off x="11823276" y="2892633"/>
            <a:ext cx="0" cy="366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328B56ED-4A46-C37F-B57D-EA84E8BC9D73}"/>
              </a:ext>
            </a:extLst>
          </p:cNvPr>
          <p:cNvCxnSpPr>
            <a:cxnSpLocks/>
          </p:cNvCxnSpPr>
          <p:nvPr/>
        </p:nvCxnSpPr>
        <p:spPr>
          <a:xfrm flipH="1">
            <a:off x="11410616" y="2886398"/>
            <a:ext cx="4077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E183F56E-3487-A589-983F-05561A1E407A}"/>
              </a:ext>
            </a:extLst>
          </p:cNvPr>
          <p:cNvCxnSpPr>
            <a:cxnSpLocks/>
          </p:cNvCxnSpPr>
          <p:nvPr/>
        </p:nvCxnSpPr>
        <p:spPr>
          <a:xfrm>
            <a:off x="9843491" y="2744482"/>
            <a:ext cx="0" cy="51433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571C0D51-AA90-C945-D104-74E105A35D92}"/>
              </a:ext>
            </a:extLst>
          </p:cNvPr>
          <p:cNvCxnSpPr>
            <a:cxnSpLocks/>
          </p:cNvCxnSpPr>
          <p:nvPr/>
        </p:nvCxnSpPr>
        <p:spPr>
          <a:xfrm flipH="1">
            <a:off x="9843491" y="2764146"/>
            <a:ext cx="584601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E5800524-9545-01FE-712E-3CD866E9A44C}"/>
              </a:ext>
            </a:extLst>
          </p:cNvPr>
          <p:cNvCxnSpPr>
            <a:cxnSpLocks/>
          </p:cNvCxnSpPr>
          <p:nvPr/>
        </p:nvCxnSpPr>
        <p:spPr>
          <a:xfrm>
            <a:off x="10428092" y="2744482"/>
            <a:ext cx="0" cy="141916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F2599D10-BF15-C6FF-20C8-A173CCF83D4D}"/>
              </a:ext>
            </a:extLst>
          </p:cNvPr>
          <p:cNvCxnSpPr>
            <a:cxnSpLocks/>
          </p:cNvCxnSpPr>
          <p:nvPr/>
        </p:nvCxnSpPr>
        <p:spPr>
          <a:xfrm>
            <a:off x="11051995" y="2744482"/>
            <a:ext cx="0" cy="51433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47B0E80F-51F0-ADE4-C708-49F5D76DF6EB}"/>
              </a:ext>
            </a:extLst>
          </p:cNvPr>
          <p:cNvCxnSpPr>
            <a:cxnSpLocks/>
          </p:cNvCxnSpPr>
          <p:nvPr/>
        </p:nvCxnSpPr>
        <p:spPr>
          <a:xfrm flipH="1">
            <a:off x="11051995" y="2764146"/>
            <a:ext cx="5846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96923E3-BD04-25FA-6A99-1CB4B3A25A3B}"/>
              </a:ext>
            </a:extLst>
          </p:cNvPr>
          <p:cNvCxnSpPr>
            <a:cxnSpLocks/>
          </p:cNvCxnSpPr>
          <p:nvPr/>
        </p:nvCxnSpPr>
        <p:spPr>
          <a:xfrm>
            <a:off x="11636596" y="2744482"/>
            <a:ext cx="0" cy="1419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61CB8B19-2EDE-4C44-B8C7-C8834C506E6D}"/>
              </a:ext>
            </a:extLst>
          </p:cNvPr>
          <p:cNvCxnSpPr>
            <a:cxnSpLocks/>
          </p:cNvCxnSpPr>
          <p:nvPr/>
        </p:nvCxnSpPr>
        <p:spPr>
          <a:xfrm>
            <a:off x="10133336" y="1774084"/>
            <a:ext cx="0" cy="99006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8B588B8-08B2-6BED-C4FB-000C7B8886D0}"/>
              </a:ext>
            </a:extLst>
          </p:cNvPr>
          <p:cNvCxnSpPr>
            <a:cxnSpLocks/>
          </p:cNvCxnSpPr>
          <p:nvPr/>
        </p:nvCxnSpPr>
        <p:spPr>
          <a:xfrm>
            <a:off x="11341840" y="1774084"/>
            <a:ext cx="0" cy="99006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A69BB7E5-EF20-D304-8494-4C9596F422A0}"/>
              </a:ext>
            </a:extLst>
          </p:cNvPr>
          <p:cNvCxnSpPr>
            <a:cxnSpLocks/>
          </p:cNvCxnSpPr>
          <p:nvPr/>
        </p:nvCxnSpPr>
        <p:spPr>
          <a:xfrm flipH="1">
            <a:off x="10133336" y="1777229"/>
            <a:ext cx="12085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34087575-06E3-22F9-9AFA-25AA3C5A6DD5}"/>
              </a:ext>
            </a:extLst>
          </p:cNvPr>
          <p:cNvCxnSpPr/>
          <p:nvPr/>
        </p:nvCxnSpPr>
        <p:spPr>
          <a:xfrm>
            <a:off x="4143368" y="2251257"/>
            <a:ext cx="1677245" cy="0"/>
          </a:xfrm>
          <a:prstGeom prst="line">
            <a:avLst/>
          </a:prstGeom>
          <a:ln w="38100">
            <a:solidFill>
              <a:srgbClr val="404F64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5E246176-3DAE-D926-92FA-BC72766006B1}"/>
              </a:ext>
            </a:extLst>
          </p:cNvPr>
          <p:cNvSpPr txBox="1"/>
          <p:nvPr/>
        </p:nvSpPr>
        <p:spPr>
          <a:xfrm>
            <a:off x="4384490" y="190752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2 cluster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6DBDD8A4-27B6-C37E-5C25-F046AF754F5A}"/>
              </a:ext>
            </a:extLst>
          </p:cNvPr>
          <p:cNvCxnSpPr>
            <a:cxnSpLocks/>
          </p:cNvCxnSpPr>
          <p:nvPr/>
        </p:nvCxnSpPr>
        <p:spPr>
          <a:xfrm>
            <a:off x="9794365" y="2823974"/>
            <a:ext cx="2012782" cy="0"/>
          </a:xfrm>
          <a:prstGeom prst="line">
            <a:avLst/>
          </a:prstGeom>
          <a:ln w="38100">
            <a:solidFill>
              <a:srgbClr val="404F64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46EC58F8-30F2-AF5E-ECF9-BC5199520CC8}"/>
              </a:ext>
            </a:extLst>
          </p:cNvPr>
          <p:cNvSpPr txBox="1"/>
          <p:nvPr/>
        </p:nvSpPr>
        <p:spPr>
          <a:xfrm>
            <a:off x="10133564" y="235506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4 cluster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05A7B00F-8F33-CF2A-CE37-8294813C25F8}"/>
              </a:ext>
            </a:extLst>
          </p:cNvPr>
          <p:cNvSpPr/>
          <p:nvPr/>
        </p:nvSpPr>
        <p:spPr>
          <a:xfrm rot="20221240">
            <a:off x="7181704" y="2004751"/>
            <a:ext cx="382119" cy="5806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5B4052E6-638A-7BFC-8B53-968C25F3462E}"/>
              </a:ext>
            </a:extLst>
          </p:cNvPr>
          <p:cNvSpPr/>
          <p:nvPr/>
        </p:nvSpPr>
        <p:spPr>
          <a:xfrm rot="20811593">
            <a:off x="8047864" y="2134741"/>
            <a:ext cx="496635" cy="30389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B520C7EA-F741-195C-56B2-2CB908462066}"/>
              </a:ext>
            </a:extLst>
          </p:cNvPr>
          <p:cNvCxnSpPr>
            <a:cxnSpLocks/>
          </p:cNvCxnSpPr>
          <p:nvPr/>
        </p:nvCxnSpPr>
        <p:spPr>
          <a:xfrm>
            <a:off x="3862170" y="5455379"/>
            <a:ext cx="2233830" cy="0"/>
          </a:xfrm>
          <a:prstGeom prst="line">
            <a:avLst/>
          </a:prstGeom>
          <a:ln w="38100">
            <a:solidFill>
              <a:srgbClr val="404F64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0D6AC943-F19F-D359-65A4-31A24C4158C8}"/>
              </a:ext>
            </a:extLst>
          </p:cNvPr>
          <p:cNvSpPr txBox="1"/>
          <p:nvPr/>
        </p:nvSpPr>
        <p:spPr>
          <a:xfrm>
            <a:off x="4403861" y="464559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6 cluster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33EDAF97-E26B-7929-AB2C-950765407521}"/>
              </a:ext>
            </a:extLst>
          </p:cNvPr>
          <p:cNvSpPr/>
          <p:nvPr/>
        </p:nvSpPr>
        <p:spPr>
          <a:xfrm rot="20221240">
            <a:off x="1050768" y="4902975"/>
            <a:ext cx="359056" cy="4056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9EDE164E-4354-20C6-8483-E884DFBEA6C2}"/>
              </a:ext>
            </a:extLst>
          </p:cNvPr>
          <p:cNvSpPr/>
          <p:nvPr/>
        </p:nvSpPr>
        <p:spPr>
          <a:xfrm rot="20221240">
            <a:off x="1430504" y="4589371"/>
            <a:ext cx="359056" cy="4056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945B6D7B-874C-1FE1-0DEB-6A0895C746C0}"/>
              </a:ext>
            </a:extLst>
          </p:cNvPr>
          <p:cNvSpPr/>
          <p:nvPr/>
        </p:nvSpPr>
        <p:spPr>
          <a:xfrm rot="20811593">
            <a:off x="2307633" y="3780151"/>
            <a:ext cx="460313" cy="41900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EF66EA40-F995-F049-70D8-DDDFABCD2AFB}"/>
              </a:ext>
            </a:extLst>
          </p:cNvPr>
          <p:cNvSpPr/>
          <p:nvPr/>
        </p:nvSpPr>
        <p:spPr>
          <a:xfrm rot="20811593">
            <a:off x="2296619" y="4429949"/>
            <a:ext cx="460313" cy="41900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8683E0F4-FC33-0C26-0D25-FE52527D6A25}"/>
              </a:ext>
            </a:extLst>
          </p:cNvPr>
          <p:cNvGrpSpPr/>
          <p:nvPr/>
        </p:nvGrpSpPr>
        <p:grpSpPr>
          <a:xfrm>
            <a:off x="7169988" y="3559513"/>
            <a:ext cx="4065160" cy="2531069"/>
            <a:chOff x="6365781" y="3559514"/>
            <a:chExt cx="3932296" cy="2662741"/>
          </a:xfrm>
        </p:grpSpPr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E6EF8C66-ACB0-1C5F-46F8-236CE9945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5781" y="3559514"/>
              <a:ext cx="3821246" cy="2662741"/>
            </a:xfrm>
            <a:prstGeom prst="rect">
              <a:avLst/>
            </a:prstGeom>
          </p:spPr>
        </p:pic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F42F75A-B6ED-1176-6574-80807D57C2EF}"/>
                </a:ext>
              </a:extLst>
            </p:cNvPr>
            <p:cNvSpPr/>
            <p:nvPr/>
          </p:nvSpPr>
          <p:spPr>
            <a:xfrm>
              <a:off x="8772525" y="3566760"/>
              <a:ext cx="1525552" cy="900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4900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0BFCC30-E181-6DAC-D940-B222DCC3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38" y="1709456"/>
            <a:ext cx="7697274" cy="4029637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FD9584F8-D46B-B960-8662-6CBA70BBD6C4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zh-TW" altLang="en-US" sz="3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探討客群分析中的分類和分群問題</a:t>
            </a:r>
            <a:endParaRPr lang="en-US" altLang="zh-TW" sz="3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E6E57E-432A-5071-285A-8B06E215C70D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006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F03A5F1-CD91-FECE-4A1C-8455FB5FDE30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用戶標籤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F3FFA9-7D63-1C67-53E2-1C79A0F07E83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根據使用者人口統計資料（自身屬性）、社交關係、偏好習慣和消費行為等資訊而抽象化的</a:t>
            </a:r>
            <a:r>
              <a:rPr lang="zh-TW" altLang="en-US" sz="14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標籤化畫像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DC242F-A7D8-AFBA-213F-0F9E3F2D9094}"/>
              </a:ext>
            </a:extLst>
          </p:cNvPr>
          <p:cNvSpPr txBox="1"/>
          <p:nvPr/>
        </p:nvSpPr>
        <p:spPr>
          <a:xfrm>
            <a:off x="692222" y="1526659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建構使用者畫像的核心工作就是給使用者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貼「標籤」。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971430-19A9-7E98-1354-61360B833569}"/>
              </a:ext>
            </a:extLst>
          </p:cNvPr>
          <p:cNvGrpSpPr/>
          <p:nvPr/>
        </p:nvGrpSpPr>
        <p:grpSpPr>
          <a:xfrm>
            <a:off x="7670834" y="2493319"/>
            <a:ext cx="3686069" cy="2321075"/>
            <a:chOff x="0" y="1948447"/>
            <a:chExt cx="4812064" cy="3030103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30579AA0-578C-FD24-9253-EAAE3E03E748}"/>
                </a:ext>
              </a:extLst>
            </p:cNvPr>
            <p:cNvGrpSpPr/>
            <p:nvPr/>
          </p:nvGrpSpPr>
          <p:grpSpPr>
            <a:xfrm>
              <a:off x="1115636" y="2438400"/>
              <a:ext cx="2657628" cy="2540150"/>
              <a:chOff x="1145249" y="1919181"/>
              <a:chExt cx="3559619" cy="3402269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E9F60F61-529A-62FB-D931-C77270787605}"/>
                  </a:ext>
                </a:extLst>
              </p:cNvPr>
              <p:cNvSpPr/>
              <p:nvPr/>
            </p:nvSpPr>
            <p:spPr>
              <a:xfrm>
                <a:off x="1487785" y="2397590"/>
                <a:ext cx="2923860" cy="2923860"/>
              </a:xfrm>
              <a:prstGeom prst="ellipse">
                <a:avLst/>
              </a:prstGeom>
              <a:noFill/>
              <a:ln w="508000">
                <a:gradFill>
                  <a:gsLst>
                    <a:gs pos="100000">
                      <a:schemeClr val="accent1">
                        <a:lumMod val="40000"/>
                        <a:lumOff val="60000"/>
                      </a:schemeClr>
                    </a:gs>
                    <a:gs pos="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0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dirty="0">
                  <a:solidFill>
                    <a:srgbClr val="FFFFFF"/>
                  </a:solidFill>
                  <a:latin typeface="Century Gothic" panose="020F03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F0CC7986-7773-5C70-35ED-DFC8F5C6AC33}"/>
                  </a:ext>
                </a:extLst>
              </p:cNvPr>
              <p:cNvSpPr/>
              <p:nvPr/>
            </p:nvSpPr>
            <p:spPr>
              <a:xfrm>
                <a:off x="3769117" y="4038209"/>
                <a:ext cx="935751" cy="935751"/>
              </a:xfrm>
              <a:prstGeom prst="ellipse">
                <a:avLst/>
              </a:prstGeom>
              <a:gradFill flip="none" rotWithShape="1">
                <a:gsLst>
                  <a:gs pos="0">
                    <a:srgbClr val="3A96E2"/>
                  </a:gs>
                  <a:gs pos="80000">
                    <a:srgbClr val="0053B6"/>
                  </a:gs>
                </a:gsLst>
                <a:lin ang="2700000" scaled="1"/>
                <a:tileRect/>
              </a:gra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0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dirty="0">
                  <a:solidFill>
                    <a:srgbClr val="FFFFFF"/>
                  </a:solidFill>
                  <a:latin typeface="Century Gothic" panose="020F03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9B283D69-C546-EADC-B777-349E586C66DE}"/>
                  </a:ext>
                </a:extLst>
              </p:cNvPr>
              <p:cNvSpPr/>
              <p:nvPr/>
            </p:nvSpPr>
            <p:spPr>
              <a:xfrm>
                <a:off x="1145249" y="4038209"/>
                <a:ext cx="935751" cy="935751"/>
              </a:xfrm>
              <a:prstGeom prst="ellipse">
                <a:avLst/>
              </a:prstGeom>
              <a:gradFill flip="none" rotWithShape="1">
                <a:gsLst>
                  <a:gs pos="0">
                    <a:srgbClr val="3A96E2"/>
                  </a:gs>
                  <a:gs pos="80000">
                    <a:srgbClr val="0053B6"/>
                  </a:gs>
                </a:gsLst>
                <a:lin ang="2700000" scaled="1"/>
                <a:tileRect/>
              </a:gra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0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latin typeface="Century Gothic" panose="020F03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294ACD8E-CF41-3144-294A-B537F39C9F06}"/>
                  </a:ext>
                </a:extLst>
              </p:cNvPr>
              <p:cNvSpPr/>
              <p:nvPr/>
            </p:nvSpPr>
            <p:spPr>
              <a:xfrm>
                <a:off x="2497799" y="1919181"/>
                <a:ext cx="935751" cy="935751"/>
              </a:xfrm>
              <a:prstGeom prst="ellipse">
                <a:avLst/>
              </a:prstGeom>
              <a:gradFill flip="none" rotWithShape="1">
                <a:gsLst>
                  <a:gs pos="0">
                    <a:srgbClr val="3A96E2"/>
                  </a:gs>
                  <a:gs pos="80000">
                    <a:srgbClr val="0053B6"/>
                  </a:gs>
                </a:gsLst>
                <a:lin ang="2700000" scaled="1"/>
                <a:tileRect/>
              </a:gra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0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>
                  <a:solidFill>
                    <a:srgbClr val="FFFFFF"/>
                  </a:solidFill>
                  <a:latin typeface="Century Gothic" panose="020F0302020204030204"/>
                  <a:ea typeface="新細明體" panose="02020500000000000000" pitchFamily="18" charset="-120"/>
                </a:endParaRPr>
              </a:p>
            </p:txBody>
          </p:sp>
          <p:pic>
            <p:nvPicPr>
              <p:cNvPr id="20" name="圖片 19" descr="一張含有 標誌, 符號, 圖形, 白色 的圖片&#10;&#10;自動產生的描述">
                <a:extLst>
                  <a:ext uri="{FF2B5EF4-FFF2-40B4-BE49-F238E27FC236}">
                    <a16:creationId xmlns:a16="http://schemas.microsoft.com/office/drawing/2014/main" id="{8EBDB2DB-9E4F-9CFA-677C-02DCB4E40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8472" y="4287294"/>
                <a:ext cx="418919" cy="418919"/>
              </a:xfrm>
              <a:prstGeom prst="rect">
                <a:avLst/>
              </a:prstGeom>
            </p:spPr>
          </p:pic>
          <p:pic>
            <p:nvPicPr>
              <p:cNvPr id="21" name="圖片 20" descr="一張含有 行, 設計, 樣式 的圖片&#10;&#10;自動產生的描述">
                <a:extLst>
                  <a:ext uri="{FF2B5EF4-FFF2-40B4-BE49-F238E27FC236}">
                    <a16:creationId xmlns:a16="http://schemas.microsoft.com/office/drawing/2014/main" id="{2675B8D2-2F5F-7C7B-E79E-7770D7F30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041" y="2166498"/>
                <a:ext cx="475130" cy="397783"/>
              </a:xfrm>
              <a:prstGeom prst="rect">
                <a:avLst/>
              </a:prstGeom>
            </p:spPr>
          </p:pic>
          <p:pic>
            <p:nvPicPr>
              <p:cNvPr id="22" name="圖片 21" descr="一張含有 圓形, 圖形, 設計 的圖片&#10;&#10;自動產生的描述">
                <a:extLst>
                  <a:ext uri="{FF2B5EF4-FFF2-40B4-BE49-F238E27FC236}">
                    <a16:creationId xmlns:a16="http://schemas.microsoft.com/office/drawing/2014/main" id="{CAE81972-5255-479E-4C74-AD41E4A06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847" y="4266865"/>
                <a:ext cx="440127" cy="425775"/>
              </a:xfrm>
              <a:prstGeom prst="rect">
                <a:avLst/>
              </a:prstGeom>
            </p:spPr>
          </p:pic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0DE6AFF-7FAC-B11A-8384-8838EA17C9CA}"/>
                </a:ext>
              </a:extLst>
            </p:cNvPr>
            <p:cNvSpPr txBox="1"/>
            <p:nvPr/>
          </p:nvSpPr>
          <p:spPr>
            <a:xfrm>
              <a:off x="0" y="4289468"/>
              <a:ext cx="1167611" cy="4594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3607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b="1" i="1" dirty="0">
                  <a:solidFill>
                    <a:srgbClr val="0053B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2. </a:t>
              </a:r>
              <a:r>
                <a:rPr kumimoji="1" lang="zh-TW" altLang="en-US" b="1" i="1" dirty="0">
                  <a:solidFill>
                    <a:srgbClr val="0053B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行為</a:t>
              </a:r>
              <a:endParaRPr kumimoji="1" lang="en-US" altLang="zh-TW" b="1" dirty="0">
                <a:solidFill>
                  <a:srgbClr val="0053B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1187695-5952-E441-881A-8480345D5C11}"/>
                </a:ext>
              </a:extLst>
            </p:cNvPr>
            <p:cNvSpPr txBox="1"/>
            <p:nvPr/>
          </p:nvSpPr>
          <p:spPr>
            <a:xfrm>
              <a:off x="2240286" y="1948447"/>
              <a:ext cx="1167611" cy="4594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3607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b="1" i="1" dirty="0">
                  <a:solidFill>
                    <a:srgbClr val="0053B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1. </a:t>
              </a:r>
              <a:r>
                <a:rPr kumimoji="1" lang="zh-TW" altLang="en-US" b="1" i="1" dirty="0">
                  <a:solidFill>
                    <a:srgbClr val="0053B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需求</a:t>
              </a:r>
              <a:endParaRPr kumimoji="1" lang="en-US" altLang="zh-TW" b="1" dirty="0">
                <a:solidFill>
                  <a:srgbClr val="0053B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E8E2F3D8-721A-D3E2-79D5-7DF8F16495E9}"/>
                </a:ext>
              </a:extLst>
            </p:cNvPr>
            <p:cNvSpPr txBox="1"/>
            <p:nvPr/>
          </p:nvSpPr>
          <p:spPr>
            <a:xfrm>
              <a:off x="3644453" y="4273021"/>
              <a:ext cx="1167611" cy="4594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3607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b="1" i="1" dirty="0">
                  <a:solidFill>
                    <a:srgbClr val="0053B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3. </a:t>
              </a:r>
              <a:r>
                <a:rPr kumimoji="1" lang="zh-TW" altLang="en-US" b="1" i="1" dirty="0">
                  <a:solidFill>
                    <a:srgbClr val="0053B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特徵</a:t>
              </a:r>
              <a:endParaRPr kumimoji="1" lang="en-US" altLang="zh-TW" b="1" dirty="0">
                <a:solidFill>
                  <a:srgbClr val="0053B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2" name="標題 1">
              <a:extLst>
                <a:ext uri="{FF2B5EF4-FFF2-40B4-BE49-F238E27FC236}">
                  <a16:creationId xmlns:a16="http://schemas.microsoft.com/office/drawing/2014/main" id="{9A9B8067-C975-2390-69DB-043942F2C7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38161" y="3560948"/>
              <a:ext cx="1094045" cy="7778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defTabSz="913607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kern="1200" spc="150">
                  <a:solidFill>
                    <a:srgbClr val="36363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algn="ctr" defTabSz="913607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36363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2pPr>
              <a:lvl3pPr algn="ctr" defTabSz="913607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36363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3pPr>
              <a:lvl4pPr algn="ctr" defTabSz="913607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36363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4pPr>
              <a:lvl5pPr algn="ctr" defTabSz="913607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36363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5pPr>
              <a:lvl6pPr marL="228600" algn="l" defTabSz="91360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Lato Light" panose="020F0302020204030204" pitchFamily="34" charset="0"/>
                  <a:ea typeface="Lato Light" panose="020F0302020204030204" pitchFamily="34" charset="0"/>
                  <a:cs typeface="Lato Light" panose="020F0302020204030204" pitchFamily="34" charset="0"/>
                </a:defRPr>
              </a:lvl6pPr>
              <a:lvl7pPr marL="457200" algn="l" defTabSz="91360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Lato Light" panose="020F0302020204030204" pitchFamily="34" charset="0"/>
                  <a:ea typeface="Lato Light" panose="020F0302020204030204" pitchFamily="34" charset="0"/>
                  <a:cs typeface="Lato Light" panose="020F0302020204030204" pitchFamily="34" charset="0"/>
                </a:defRPr>
              </a:lvl7pPr>
              <a:lvl8pPr marL="685800" algn="l" defTabSz="91360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Lato Light" panose="020F0302020204030204" pitchFamily="34" charset="0"/>
                  <a:ea typeface="Lato Light" panose="020F0302020204030204" pitchFamily="34" charset="0"/>
                  <a:cs typeface="Lato Light" panose="020F0302020204030204" pitchFamily="34" charset="0"/>
                </a:defRPr>
              </a:lvl8pPr>
              <a:lvl9pPr marL="914400" algn="l" defTabSz="91360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Lato Light" panose="020F0302020204030204" pitchFamily="34" charset="0"/>
                  <a:ea typeface="Lato Light" panose="020F0302020204030204" pitchFamily="34" charset="0"/>
                  <a:cs typeface="Lato Light" panose="020F0302020204030204" pitchFamily="34" charset="0"/>
                </a:defRPr>
              </a:lvl9pPr>
            </a:lstStyle>
            <a:p>
              <a:pPr marL="0" marR="0" lvl="0" indent="0" algn="l" defTabSz="91360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用戶</a:t>
              </a:r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2EAE644-9BD2-EDB6-AF27-F01F734D07EE}"/>
              </a:ext>
            </a:extLst>
          </p:cNvPr>
          <p:cNvSpPr txBox="1"/>
          <p:nvPr/>
        </p:nvSpPr>
        <p:spPr>
          <a:xfrm>
            <a:off x="132289" y="6022240"/>
            <a:ext cx="46206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將某一類特定群體或物件的某項特徵進行抽象分類或概括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95BE6F4-2292-4D11-E60A-635AAA3B1B32}"/>
              </a:ext>
            </a:extLst>
          </p:cNvPr>
          <p:cNvSpPr/>
          <p:nvPr/>
        </p:nvSpPr>
        <p:spPr>
          <a:xfrm>
            <a:off x="449004" y="2100775"/>
            <a:ext cx="2228850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特徵標籤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1E697BF3-54B9-A1E1-39D0-9EB4B7C6E7C5}"/>
              </a:ext>
            </a:extLst>
          </p:cNvPr>
          <p:cNvSpPr/>
          <p:nvPr/>
        </p:nvSpPr>
        <p:spPr>
          <a:xfrm>
            <a:off x="2751634" y="2100775"/>
            <a:ext cx="2228850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行為標籤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31704F2-3369-1392-9418-166547FF5C0E}"/>
              </a:ext>
            </a:extLst>
          </p:cNvPr>
          <p:cNvSpPr/>
          <p:nvPr/>
        </p:nvSpPr>
        <p:spPr>
          <a:xfrm>
            <a:off x="5054264" y="2100775"/>
            <a:ext cx="2228850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需求標籤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DC2BC245-760C-9BC1-81FE-D62DAF42B453}"/>
              </a:ext>
            </a:extLst>
          </p:cNvPr>
          <p:cNvSpPr/>
          <p:nvPr/>
        </p:nvSpPr>
        <p:spPr>
          <a:xfrm>
            <a:off x="449004" y="2542421"/>
            <a:ext cx="2228850" cy="3351744"/>
          </a:xfrm>
          <a:prstGeom prst="roundRect">
            <a:avLst>
              <a:gd name="adj" fmla="val 384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A2C1049F-41A5-DF7F-8658-3EEAB49C2C55}"/>
              </a:ext>
            </a:extLst>
          </p:cNvPr>
          <p:cNvSpPr/>
          <p:nvPr/>
        </p:nvSpPr>
        <p:spPr>
          <a:xfrm>
            <a:off x="2762010" y="2542421"/>
            <a:ext cx="2228850" cy="3351744"/>
          </a:xfrm>
          <a:prstGeom prst="roundRect">
            <a:avLst>
              <a:gd name="adj" fmla="val 384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71D0EBA5-ADFA-AC46-EE89-50F3CC0BD0AF}"/>
              </a:ext>
            </a:extLst>
          </p:cNvPr>
          <p:cNvSpPr/>
          <p:nvPr/>
        </p:nvSpPr>
        <p:spPr>
          <a:xfrm>
            <a:off x="5075016" y="2542421"/>
            <a:ext cx="2228850" cy="3351744"/>
          </a:xfrm>
          <a:prstGeom prst="roundRect">
            <a:avLst>
              <a:gd name="adj" fmla="val 384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3C930D84-06C1-E5F8-2CBE-D6A7E84AB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76704"/>
              </p:ext>
            </p:extLst>
          </p:nvPr>
        </p:nvGraphicFramePr>
        <p:xfrm>
          <a:off x="578971" y="2870323"/>
          <a:ext cx="966652" cy="1750695"/>
        </p:xfrm>
        <a:graphic>
          <a:graphicData uri="http://schemas.openxmlformats.org/drawingml/2006/table">
            <a:tbl>
              <a:tblPr/>
              <a:tblGrid>
                <a:gridCol w="966652">
                  <a:extLst>
                    <a:ext uri="{9D8B030D-6E8A-4147-A177-3AD203B41FA5}">
                      <a16:colId xmlns:a16="http://schemas.microsoft.com/office/drawing/2014/main" val="353165265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人口統計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939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246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503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499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出生日期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9795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居住地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8847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014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470581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4BBEF5C-BBFF-0D61-AD30-455E42D74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56862"/>
              </p:ext>
            </p:extLst>
          </p:nvPr>
        </p:nvGraphicFramePr>
        <p:xfrm>
          <a:off x="1618440" y="2870323"/>
          <a:ext cx="966652" cy="2379345"/>
        </p:xfrm>
        <a:graphic>
          <a:graphicData uri="http://schemas.openxmlformats.org/drawingml/2006/table">
            <a:tbl>
              <a:tblPr/>
              <a:tblGrid>
                <a:gridCol w="966652">
                  <a:extLst>
                    <a:ext uri="{9D8B030D-6E8A-4147-A177-3AD203B41FA5}">
                      <a16:colId xmlns:a16="http://schemas.microsoft.com/office/drawing/2014/main" val="88491368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社會屬性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6730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婚姻情況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68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家庭人數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8402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子女數量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408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父母數量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982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寵物數量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759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公司名稱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7447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工作地點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196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9505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2420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087248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D6B26E3D-972E-E745-C6FD-79DD960A6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312488"/>
              </p:ext>
            </p:extLst>
          </p:nvPr>
        </p:nvGraphicFramePr>
        <p:xfrm>
          <a:off x="2822335" y="2883285"/>
          <a:ext cx="1054100" cy="1541145"/>
        </p:xfrm>
        <a:graphic>
          <a:graphicData uri="http://schemas.openxmlformats.org/drawingml/2006/table">
            <a:tbl>
              <a:tblPr/>
              <a:tblGrid>
                <a:gridCol w="1054100">
                  <a:extLst>
                    <a:ext uri="{9D8B030D-6E8A-4147-A177-3AD203B41FA5}">
                      <a16:colId xmlns:a16="http://schemas.microsoft.com/office/drawing/2014/main" val="397739272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algn="l" defTabSz="914172" rtl="0" eaLnBrk="1" fontAlgn="ctr" latinLnBrk="0" hangingPunct="1"/>
                      <a:r>
                        <a:rPr lang="zh-TW" alt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使用行為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351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手機使用時間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2216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手機類型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44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電腦使用時間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081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電腦類型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8124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點數剩餘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2786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36700"/>
                  </a:ext>
                </a:extLst>
              </a:tr>
            </a:tbl>
          </a:graphicData>
        </a:graphic>
      </p:graphicFrame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D8975C49-1CFF-8BE1-140E-3C66CA933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095493"/>
              </p:ext>
            </p:extLst>
          </p:nvPr>
        </p:nvGraphicFramePr>
        <p:xfrm>
          <a:off x="3932016" y="2883285"/>
          <a:ext cx="1019893" cy="2335530"/>
        </p:xfrm>
        <a:graphic>
          <a:graphicData uri="http://schemas.openxmlformats.org/drawingml/2006/table">
            <a:tbl>
              <a:tblPr/>
              <a:tblGrid>
                <a:gridCol w="1019893">
                  <a:extLst>
                    <a:ext uri="{9D8B030D-6E8A-4147-A177-3AD203B41FA5}">
                      <a16:colId xmlns:a16="http://schemas.microsoft.com/office/drawing/2014/main" val="208718827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algn="l" defTabSz="914172" rtl="0" eaLnBrk="1" fontAlgn="ctr" latinLnBrk="0" hangingPunct="1"/>
                      <a:r>
                        <a:rPr lang="zh-TW" alt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消費行為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753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信用卡額度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738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月消費金額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9377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單筆最大消費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2336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授信額度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0119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欠費情況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0498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消費頻次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2457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最近一次消費日期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6332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信用等級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1141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328402"/>
                  </a:ext>
                </a:extLst>
              </a:tr>
            </a:tbl>
          </a:graphicData>
        </a:graphic>
      </p:graphicFrame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3A0CDE77-BAD5-7B52-303D-192DC45CC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798360"/>
              </p:ext>
            </p:extLst>
          </p:nvPr>
        </p:nvGraphicFramePr>
        <p:xfrm>
          <a:off x="5170184" y="2883285"/>
          <a:ext cx="998505" cy="1331595"/>
        </p:xfrm>
        <a:graphic>
          <a:graphicData uri="http://schemas.openxmlformats.org/drawingml/2006/table">
            <a:tbl>
              <a:tblPr/>
              <a:tblGrid>
                <a:gridCol w="998505">
                  <a:extLst>
                    <a:ext uri="{9D8B030D-6E8A-4147-A177-3AD203B41FA5}">
                      <a16:colId xmlns:a16="http://schemas.microsoft.com/office/drawing/2014/main" val="412521574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偏好屬性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351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興趣偏好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2043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網購偏好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8366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付款偏好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2785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價格偏好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5052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40436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1EED42BF-42EE-7B5F-11AB-70EDAAFEA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18173"/>
              </p:ext>
            </p:extLst>
          </p:nvPr>
        </p:nvGraphicFramePr>
        <p:xfrm>
          <a:off x="6236984" y="2879848"/>
          <a:ext cx="998505" cy="1287780"/>
        </p:xfrm>
        <a:graphic>
          <a:graphicData uri="http://schemas.openxmlformats.org/drawingml/2006/table">
            <a:tbl>
              <a:tblPr/>
              <a:tblGrid>
                <a:gridCol w="998505">
                  <a:extLst>
                    <a:ext uri="{9D8B030D-6E8A-4147-A177-3AD203B41FA5}">
                      <a16:colId xmlns:a16="http://schemas.microsoft.com/office/drawing/2014/main" val="74144403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潛在需求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369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產品潛在客戶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7169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VIP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4724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流失預警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1841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9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12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F03A5F1-CD91-FECE-4A1C-8455FB5FDE30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用戶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畫像建模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F3FFA9-7D63-1C67-53E2-1C79A0F07E83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根據使用者人口統計資料（自身屬性）、社交關係、偏好習慣和消費行為等資訊而抽象化的</a:t>
            </a:r>
            <a:r>
              <a:rPr lang="zh-TW" altLang="en-US" sz="14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標籤化畫像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EEF6C7-8EAC-AF09-B76E-337C06E91319}"/>
              </a:ext>
            </a:extLst>
          </p:cNvPr>
          <p:cNvGrpSpPr/>
          <p:nvPr/>
        </p:nvGrpSpPr>
        <p:grpSpPr>
          <a:xfrm>
            <a:off x="87258" y="1319380"/>
            <a:ext cx="11817804" cy="5017380"/>
            <a:chOff x="0" y="1330320"/>
            <a:chExt cx="11817804" cy="501738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5798032F-6A7A-A97C-DCFD-769DE0899088}"/>
                </a:ext>
              </a:extLst>
            </p:cNvPr>
            <p:cNvSpPr/>
            <p:nvPr/>
          </p:nvSpPr>
          <p:spPr>
            <a:xfrm>
              <a:off x="496117" y="1330320"/>
              <a:ext cx="11321687" cy="5017380"/>
            </a:xfrm>
            <a:prstGeom prst="roundRect">
              <a:avLst>
                <a:gd name="adj" fmla="val 2674"/>
              </a:avLst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流程圖: 延遲 2">
              <a:extLst>
                <a:ext uri="{FF2B5EF4-FFF2-40B4-BE49-F238E27FC236}">
                  <a16:creationId xmlns:a16="http://schemas.microsoft.com/office/drawing/2014/main" id="{FBBB9B94-1FBB-A725-4A01-599FE2955902}"/>
                </a:ext>
              </a:extLst>
            </p:cNvPr>
            <p:cNvSpPr/>
            <p:nvPr/>
          </p:nvSpPr>
          <p:spPr>
            <a:xfrm>
              <a:off x="53204" y="2372174"/>
              <a:ext cx="885825" cy="2790825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92C867E-FAE3-F80D-2F41-FD3158999B50}"/>
                </a:ext>
              </a:extLst>
            </p:cNvPr>
            <p:cNvSpPr/>
            <p:nvPr/>
          </p:nvSpPr>
          <p:spPr>
            <a:xfrm>
              <a:off x="0" y="1714500"/>
              <a:ext cx="496117" cy="369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332A7D58-E4B6-2081-BB88-6A1E35B291B3}"/>
              </a:ext>
            </a:extLst>
          </p:cNvPr>
          <p:cNvSpPr/>
          <p:nvPr/>
        </p:nvSpPr>
        <p:spPr>
          <a:xfrm>
            <a:off x="549319" y="1810239"/>
            <a:ext cx="885825" cy="885825"/>
          </a:xfrm>
          <a:prstGeom prst="ellipse">
            <a:avLst/>
          </a:prstGeom>
          <a:solidFill>
            <a:srgbClr val="404F64"/>
          </a:solidFill>
          <a:ln w="38100"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店商平台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CA59D19-9716-D90D-293C-61EE9BB72D96}"/>
              </a:ext>
            </a:extLst>
          </p:cNvPr>
          <p:cNvSpPr/>
          <p:nvPr/>
        </p:nvSpPr>
        <p:spPr>
          <a:xfrm>
            <a:off x="805237" y="2704951"/>
            <a:ext cx="885825" cy="885825"/>
          </a:xfrm>
          <a:prstGeom prst="ellipse">
            <a:avLst/>
          </a:prstGeom>
          <a:solidFill>
            <a:srgbClr val="404F64"/>
          </a:solidFill>
          <a:ln w="38100"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41539F2-4997-AE98-284E-8FD86358A996}"/>
              </a:ext>
            </a:extLst>
          </p:cNvPr>
          <p:cNvSpPr/>
          <p:nvPr/>
        </p:nvSpPr>
        <p:spPr>
          <a:xfrm>
            <a:off x="805237" y="3668912"/>
            <a:ext cx="885825" cy="885825"/>
          </a:xfrm>
          <a:prstGeom prst="ellipse">
            <a:avLst/>
          </a:prstGeom>
          <a:solidFill>
            <a:srgbClr val="404F64"/>
          </a:solidFill>
          <a:ln w="38100"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使用者移動裝置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B2FAE4F-BDE8-7F90-AC5E-5214F51058CB}"/>
              </a:ext>
            </a:extLst>
          </p:cNvPr>
          <p:cNvSpPr/>
          <p:nvPr/>
        </p:nvSpPr>
        <p:spPr>
          <a:xfrm>
            <a:off x="549319" y="4632874"/>
            <a:ext cx="885825" cy="885825"/>
          </a:xfrm>
          <a:prstGeom prst="ellipse">
            <a:avLst/>
          </a:prstGeom>
          <a:solidFill>
            <a:srgbClr val="404F64"/>
          </a:solidFill>
          <a:ln w="38100"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第三方數據源</a:t>
            </a:r>
          </a:p>
        </p:txBody>
      </p:sp>
      <p:sp>
        <p:nvSpPr>
          <p:cNvPr id="13" name="圓角矩形 58">
            <a:extLst>
              <a:ext uri="{FF2B5EF4-FFF2-40B4-BE49-F238E27FC236}">
                <a16:creationId xmlns:a16="http://schemas.microsoft.com/office/drawing/2014/main" id="{E2A6D5AA-A712-1068-1E3D-C7A8A92B86EF}"/>
              </a:ext>
            </a:extLst>
          </p:cNvPr>
          <p:cNvSpPr/>
          <p:nvPr/>
        </p:nvSpPr>
        <p:spPr>
          <a:xfrm>
            <a:off x="992234" y="5549913"/>
            <a:ext cx="10512127" cy="894014"/>
          </a:xfrm>
          <a:prstGeom prst="roundRect">
            <a:avLst>
              <a:gd name="adj" fmla="val 3989"/>
            </a:avLst>
          </a:prstGeom>
          <a:solidFill>
            <a:srgbClr val="FFC000">
              <a:lumMod val="20000"/>
              <a:lumOff val="80000"/>
            </a:srgbClr>
          </a:solidFill>
          <a:ln w="28575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  <p:txBody>
          <a:bodyPr lIns="54610" tIns="54610" rIns="54610" bIns="5461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500" b="0" i="0" u="none" strike="noStrike" kern="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向右箭號 3153">
            <a:extLst>
              <a:ext uri="{FF2B5EF4-FFF2-40B4-BE49-F238E27FC236}">
                <a16:creationId xmlns:a16="http://schemas.microsoft.com/office/drawing/2014/main" id="{484C12A1-1BD6-7B35-2B46-A2839ABAED19}"/>
              </a:ext>
            </a:extLst>
          </p:cNvPr>
          <p:cNvSpPr/>
          <p:nvPr/>
        </p:nvSpPr>
        <p:spPr>
          <a:xfrm>
            <a:off x="1763689" y="2214700"/>
            <a:ext cx="543068" cy="57412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採集</a:t>
            </a:r>
          </a:p>
        </p:txBody>
      </p:sp>
      <p:sp>
        <p:nvSpPr>
          <p:cNvPr id="36" name="向右箭號 3153">
            <a:extLst>
              <a:ext uri="{FF2B5EF4-FFF2-40B4-BE49-F238E27FC236}">
                <a16:creationId xmlns:a16="http://schemas.microsoft.com/office/drawing/2014/main" id="{9A5CBFC6-81AE-6E17-DA89-43CD25158E0D}"/>
              </a:ext>
            </a:extLst>
          </p:cNvPr>
          <p:cNvSpPr/>
          <p:nvPr/>
        </p:nvSpPr>
        <p:spPr>
          <a:xfrm>
            <a:off x="1763689" y="3013227"/>
            <a:ext cx="543068" cy="57412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採集</a:t>
            </a:r>
          </a:p>
        </p:txBody>
      </p:sp>
      <p:sp>
        <p:nvSpPr>
          <p:cNvPr id="37" name="向右箭號 3153">
            <a:extLst>
              <a:ext uri="{FF2B5EF4-FFF2-40B4-BE49-F238E27FC236}">
                <a16:creationId xmlns:a16="http://schemas.microsoft.com/office/drawing/2014/main" id="{FF25A3FF-B225-107C-300F-9400B09DD421}"/>
              </a:ext>
            </a:extLst>
          </p:cNvPr>
          <p:cNvSpPr/>
          <p:nvPr/>
        </p:nvSpPr>
        <p:spPr>
          <a:xfrm>
            <a:off x="1763689" y="3819332"/>
            <a:ext cx="543068" cy="57412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採集</a:t>
            </a:r>
          </a:p>
        </p:txBody>
      </p:sp>
      <p:sp>
        <p:nvSpPr>
          <p:cNvPr id="38" name="向右箭號 3153">
            <a:extLst>
              <a:ext uri="{FF2B5EF4-FFF2-40B4-BE49-F238E27FC236}">
                <a16:creationId xmlns:a16="http://schemas.microsoft.com/office/drawing/2014/main" id="{2E1BACE6-062A-6082-F657-AC2AE1D3E524}"/>
              </a:ext>
            </a:extLst>
          </p:cNvPr>
          <p:cNvSpPr/>
          <p:nvPr/>
        </p:nvSpPr>
        <p:spPr>
          <a:xfrm>
            <a:off x="1763689" y="4594550"/>
            <a:ext cx="543068" cy="57412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採集</a:t>
            </a:r>
          </a:p>
        </p:txBody>
      </p:sp>
      <p:sp>
        <p:nvSpPr>
          <p:cNvPr id="44" name="流程圖: 直接存取儲存裝置 43">
            <a:extLst>
              <a:ext uri="{FF2B5EF4-FFF2-40B4-BE49-F238E27FC236}">
                <a16:creationId xmlns:a16="http://schemas.microsoft.com/office/drawing/2014/main" id="{DC11F26D-AC0B-50B2-C518-98071F10AD7C}"/>
              </a:ext>
            </a:extLst>
          </p:cNvPr>
          <p:cNvSpPr/>
          <p:nvPr/>
        </p:nvSpPr>
        <p:spPr>
          <a:xfrm>
            <a:off x="2513363" y="2000046"/>
            <a:ext cx="885825" cy="3308861"/>
          </a:xfrm>
          <a:prstGeom prst="flowChartMagneticDrum">
            <a:avLst/>
          </a:prstGeom>
          <a:solidFill>
            <a:srgbClr val="404F64"/>
          </a:solidFill>
          <a:ln w="28575"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資料倉儲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F2F3264-FBF8-8B84-2F7E-514A684161A4}"/>
              </a:ext>
            </a:extLst>
          </p:cNvPr>
          <p:cNvSpPr/>
          <p:nvPr/>
        </p:nvSpPr>
        <p:spPr>
          <a:xfrm>
            <a:off x="2978571" y="4393455"/>
            <a:ext cx="841233" cy="543706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TW" kern="0" dirty="0">
                <a:solidFill>
                  <a:srgbClr val="445469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CDP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B6B120D-2798-17FD-C71B-9E9F6E8C8E2E}"/>
              </a:ext>
            </a:extLst>
          </p:cNvPr>
          <p:cNvSpPr/>
          <p:nvPr/>
        </p:nvSpPr>
        <p:spPr>
          <a:xfrm>
            <a:off x="2969552" y="5007392"/>
            <a:ext cx="841233" cy="543706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DMP</a:t>
            </a:r>
          </a:p>
        </p:txBody>
      </p:sp>
      <p:sp>
        <p:nvSpPr>
          <p:cNvPr id="46" name="向右箭號 3153">
            <a:extLst>
              <a:ext uri="{FF2B5EF4-FFF2-40B4-BE49-F238E27FC236}">
                <a16:creationId xmlns:a16="http://schemas.microsoft.com/office/drawing/2014/main" id="{687D0C2E-DA73-8B96-A418-E95A81AB845D}"/>
              </a:ext>
            </a:extLst>
          </p:cNvPr>
          <p:cNvSpPr/>
          <p:nvPr/>
        </p:nvSpPr>
        <p:spPr>
          <a:xfrm>
            <a:off x="3881091" y="3013227"/>
            <a:ext cx="543068" cy="57412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向右箭號 3153">
            <a:extLst>
              <a:ext uri="{FF2B5EF4-FFF2-40B4-BE49-F238E27FC236}">
                <a16:creationId xmlns:a16="http://schemas.microsoft.com/office/drawing/2014/main" id="{0A53E712-92DB-0734-E679-FDFF65FD0AC0}"/>
              </a:ext>
            </a:extLst>
          </p:cNvPr>
          <p:cNvSpPr/>
          <p:nvPr/>
        </p:nvSpPr>
        <p:spPr>
          <a:xfrm>
            <a:off x="3881091" y="3735434"/>
            <a:ext cx="543068" cy="57412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00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挖掘</a:t>
            </a: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圓角矩形 58">
            <a:extLst>
              <a:ext uri="{FF2B5EF4-FFF2-40B4-BE49-F238E27FC236}">
                <a16:creationId xmlns:a16="http://schemas.microsoft.com/office/drawing/2014/main" id="{F9992806-8D22-04E1-F975-B669901EF5A3}"/>
              </a:ext>
            </a:extLst>
          </p:cNvPr>
          <p:cNvSpPr/>
          <p:nvPr/>
        </p:nvSpPr>
        <p:spPr>
          <a:xfrm>
            <a:off x="4633099" y="2215709"/>
            <a:ext cx="3358375" cy="3355848"/>
          </a:xfrm>
          <a:prstGeom prst="roundRect">
            <a:avLst>
              <a:gd name="adj" fmla="val 3989"/>
            </a:avLst>
          </a:prstGeom>
          <a:solidFill>
            <a:sysClr val="window" lastClr="FFFFFF">
              <a:alpha val="20000"/>
            </a:sysClr>
          </a:solidFill>
          <a:ln w="28575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  <p:txBody>
          <a:bodyPr lIns="54610" tIns="54610" rIns="54610" bIns="5461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500" b="0" i="0" u="none" strike="noStrike" kern="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6D951E4-393C-3B10-D9D7-D860D6FDBBF0}"/>
              </a:ext>
            </a:extLst>
          </p:cNvPr>
          <p:cNvSpPr/>
          <p:nvPr/>
        </p:nvSpPr>
        <p:spPr>
          <a:xfrm>
            <a:off x="4758131" y="2084059"/>
            <a:ext cx="1461694" cy="41770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數據清洗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A5E7229-9AD5-821A-E804-B76E3B79B5EF}"/>
              </a:ext>
            </a:extLst>
          </p:cNvPr>
          <p:cNvSpPr/>
          <p:nvPr/>
        </p:nvSpPr>
        <p:spPr>
          <a:xfrm>
            <a:off x="6250978" y="2084059"/>
            <a:ext cx="1461694" cy="41770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結構化儲存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Can 23">
            <a:extLst>
              <a:ext uri="{FF2B5EF4-FFF2-40B4-BE49-F238E27FC236}">
                <a16:creationId xmlns:a16="http://schemas.microsoft.com/office/drawing/2014/main" id="{E6540DB4-117C-D4FB-AF17-412A500F36A2}"/>
              </a:ext>
            </a:extLst>
          </p:cNvPr>
          <p:cNvSpPr/>
          <p:nvPr/>
        </p:nvSpPr>
        <p:spPr>
          <a:xfrm>
            <a:off x="4981796" y="2912230"/>
            <a:ext cx="1014364" cy="515741"/>
          </a:xfrm>
          <a:prstGeom prst="can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72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關聯式</a:t>
            </a:r>
            <a:r>
              <a: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kumimoji="0" lang="en-US" altLang="zh-TW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Can 23">
            <a:extLst>
              <a:ext uri="{FF2B5EF4-FFF2-40B4-BE49-F238E27FC236}">
                <a16:creationId xmlns:a16="http://schemas.microsoft.com/office/drawing/2014/main" id="{1FA8E012-C294-A2D9-3173-CC26E7E72D4C}"/>
              </a:ext>
            </a:extLst>
          </p:cNvPr>
          <p:cNvSpPr/>
          <p:nvPr/>
        </p:nvSpPr>
        <p:spPr>
          <a:xfrm>
            <a:off x="6486635" y="2912230"/>
            <a:ext cx="1014364" cy="515741"/>
          </a:xfrm>
          <a:prstGeom prst="can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72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用戶標籤庫</a:t>
            </a:r>
            <a:endParaRPr kumimoji="0" lang="en-US" altLang="zh-TW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向右箭號 3153">
            <a:extLst>
              <a:ext uri="{FF2B5EF4-FFF2-40B4-BE49-F238E27FC236}">
                <a16:creationId xmlns:a16="http://schemas.microsoft.com/office/drawing/2014/main" id="{92C4D263-7615-2995-347A-4DE80D8EFDC2}"/>
              </a:ext>
            </a:extLst>
          </p:cNvPr>
          <p:cNvSpPr/>
          <p:nvPr/>
        </p:nvSpPr>
        <p:spPr>
          <a:xfrm rot="5400000">
            <a:off x="5373293" y="2491303"/>
            <a:ext cx="297261" cy="500449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向右箭號 3153">
            <a:extLst>
              <a:ext uri="{FF2B5EF4-FFF2-40B4-BE49-F238E27FC236}">
                <a16:creationId xmlns:a16="http://schemas.microsoft.com/office/drawing/2014/main" id="{9A5BA824-1ACA-9A22-B737-E34B36F05A25}"/>
              </a:ext>
            </a:extLst>
          </p:cNvPr>
          <p:cNvSpPr/>
          <p:nvPr/>
        </p:nvSpPr>
        <p:spPr>
          <a:xfrm rot="5400000">
            <a:off x="6857428" y="2491303"/>
            <a:ext cx="297261" cy="500449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向右箭號 3153">
            <a:extLst>
              <a:ext uri="{FF2B5EF4-FFF2-40B4-BE49-F238E27FC236}">
                <a16:creationId xmlns:a16="http://schemas.microsoft.com/office/drawing/2014/main" id="{A8083D0B-0781-A9E0-A414-0BA885E49617}"/>
              </a:ext>
            </a:extLst>
          </p:cNvPr>
          <p:cNvSpPr/>
          <p:nvPr/>
        </p:nvSpPr>
        <p:spPr>
          <a:xfrm rot="5400000">
            <a:off x="5373293" y="3386992"/>
            <a:ext cx="297261" cy="500449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向右箭號 3153">
            <a:extLst>
              <a:ext uri="{FF2B5EF4-FFF2-40B4-BE49-F238E27FC236}">
                <a16:creationId xmlns:a16="http://schemas.microsoft.com/office/drawing/2014/main" id="{86AD6697-530C-DD36-715D-6EBEE4AE7517}"/>
              </a:ext>
            </a:extLst>
          </p:cNvPr>
          <p:cNvSpPr/>
          <p:nvPr/>
        </p:nvSpPr>
        <p:spPr>
          <a:xfrm rot="5400000">
            <a:off x="6857428" y="3386992"/>
            <a:ext cx="297261" cy="500449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矩形: 圓角 3113">
            <a:extLst>
              <a:ext uri="{FF2B5EF4-FFF2-40B4-BE49-F238E27FC236}">
                <a16:creationId xmlns:a16="http://schemas.microsoft.com/office/drawing/2014/main" id="{FC9C0B8F-7DC4-4EC7-D231-67B89268BCB1}"/>
              </a:ext>
            </a:extLst>
          </p:cNvPr>
          <p:cNvSpPr/>
          <p:nvPr/>
        </p:nvSpPr>
        <p:spPr>
          <a:xfrm>
            <a:off x="4966090" y="3826362"/>
            <a:ext cx="1157594" cy="334241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演算法建模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矩形: 圓角 3113">
            <a:extLst>
              <a:ext uri="{FF2B5EF4-FFF2-40B4-BE49-F238E27FC236}">
                <a16:creationId xmlns:a16="http://schemas.microsoft.com/office/drawing/2014/main" id="{E7865511-34F6-D737-90A3-B3FA6ACAB224}"/>
              </a:ext>
            </a:extLst>
          </p:cNvPr>
          <p:cNvSpPr/>
          <p:nvPr/>
        </p:nvSpPr>
        <p:spPr>
          <a:xfrm>
            <a:off x="6478782" y="3826362"/>
            <a:ext cx="1157594" cy="334241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慣性</a:t>
            </a:r>
            <a:r>
              <a:rPr lang="zh-TW" altLang="en-US" sz="1200" kern="0" dirty="0">
                <a:solidFill>
                  <a:srgbClr val="70AD47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矩形: 圓角 3113">
            <a:extLst>
              <a:ext uri="{FF2B5EF4-FFF2-40B4-BE49-F238E27FC236}">
                <a16:creationId xmlns:a16="http://schemas.microsoft.com/office/drawing/2014/main" id="{39560509-4B0A-21BD-3F21-059BAF511FAE}"/>
              </a:ext>
            </a:extLst>
          </p:cNvPr>
          <p:cNvSpPr/>
          <p:nvPr/>
        </p:nvSpPr>
        <p:spPr>
          <a:xfrm>
            <a:off x="4966090" y="4214759"/>
            <a:ext cx="1157594" cy="33424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000" kern="0" dirty="0">
                <a:solidFill>
                  <a:srgbClr val="445469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預測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: 圓角 3113">
            <a:extLst>
              <a:ext uri="{FF2B5EF4-FFF2-40B4-BE49-F238E27FC236}">
                <a16:creationId xmlns:a16="http://schemas.microsoft.com/office/drawing/2014/main" id="{10A63F02-2078-223D-A091-2D7AAD90F60E}"/>
              </a:ext>
            </a:extLst>
          </p:cNvPr>
          <p:cNvSpPr/>
          <p:nvPr/>
        </p:nvSpPr>
        <p:spPr>
          <a:xfrm>
            <a:off x="4966090" y="4603156"/>
            <a:ext cx="1157594" cy="33424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用戶指標建立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: 圓角 3113">
            <a:extLst>
              <a:ext uri="{FF2B5EF4-FFF2-40B4-BE49-F238E27FC236}">
                <a16:creationId xmlns:a16="http://schemas.microsoft.com/office/drawing/2014/main" id="{8EA724D9-0DC8-8598-164F-252CD8C7AFB2}"/>
              </a:ext>
            </a:extLst>
          </p:cNvPr>
          <p:cNvSpPr/>
          <p:nvPr/>
        </p:nvSpPr>
        <p:spPr>
          <a:xfrm>
            <a:off x="4966090" y="4974666"/>
            <a:ext cx="1157594" cy="33424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solidFill>
                  <a:srgbClr val="70AD47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: 圓角 3113">
            <a:extLst>
              <a:ext uri="{FF2B5EF4-FFF2-40B4-BE49-F238E27FC236}">
                <a16:creationId xmlns:a16="http://schemas.microsoft.com/office/drawing/2014/main" id="{EF362C62-F5BC-7BA2-DDB0-38B1793AFCC9}"/>
              </a:ext>
            </a:extLst>
          </p:cNvPr>
          <p:cNvSpPr/>
          <p:nvPr/>
        </p:nvSpPr>
        <p:spPr>
          <a:xfrm>
            <a:off x="6478782" y="4214759"/>
            <a:ext cx="1157594" cy="33424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用戶標籤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矩形: 圓角 3113">
            <a:extLst>
              <a:ext uri="{FF2B5EF4-FFF2-40B4-BE49-F238E27FC236}">
                <a16:creationId xmlns:a16="http://schemas.microsoft.com/office/drawing/2014/main" id="{C39AF451-8A9B-17A2-18C9-589EDCB57B92}"/>
              </a:ext>
            </a:extLst>
          </p:cNvPr>
          <p:cNvSpPr/>
          <p:nvPr/>
        </p:nvSpPr>
        <p:spPr>
          <a:xfrm>
            <a:off x="6478782" y="4603156"/>
            <a:ext cx="1157594" cy="33424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行為紀錄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矩形: 圓角 3113">
            <a:extLst>
              <a:ext uri="{FF2B5EF4-FFF2-40B4-BE49-F238E27FC236}">
                <a16:creationId xmlns:a16="http://schemas.microsoft.com/office/drawing/2014/main" id="{2F2BF237-1B0C-4022-5650-8D06CAA0B5ED}"/>
              </a:ext>
            </a:extLst>
          </p:cNvPr>
          <p:cNvSpPr/>
          <p:nvPr/>
        </p:nvSpPr>
        <p:spPr>
          <a:xfrm>
            <a:off x="6478782" y="4974666"/>
            <a:ext cx="1157594" cy="33424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solidFill>
                  <a:srgbClr val="70AD47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向右箭號 3153">
            <a:extLst>
              <a:ext uri="{FF2B5EF4-FFF2-40B4-BE49-F238E27FC236}">
                <a16:creationId xmlns:a16="http://schemas.microsoft.com/office/drawing/2014/main" id="{696C5C19-753A-BF9F-EF1B-4C6FFCD7DDA7}"/>
              </a:ext>
            </a:extLst>
          </p:cNvPr>
          <p:cNvSpPr/>
          <p:nvPr/>
        </p:nvSpPr>
        <p:spPr>
          <a:xfrm rot="16200000" flipV="1">
            <a:off x="5507750" y="5238524"/>
            <a:ext cx="297261" cy="500449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向右箭號 3153">
            <a:extLst>
              <a:ext uri="{FF2B5EF4-FFF2-40B4-BE49-F238E27FC236}">
                <a16:creationId xmlns:a16="http://schemas.microsoft.com/office/drawing/2014/main" id="{36AE3DCF-21DC-F0BB-A10F-AF2A3B53465F}"/>
              </a:ext>
            </a:extLst>
          </p:cNvPr>
          <p:cNvSpPr/>
          <p:nvPr/>
        </p:nvSpPr>
        <p:spPr>
          <a:xfrm rot="16200000" flipV="1">
            <a:off x="9930294" y="5153105"/>
            <a:ext cx="297261" cy="500449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: 圓角 3113">
            <a:extLst>
              <a:ext uri="{FF2B5EF4-FFF2-40B4-BE49-F238E27FC236}">
                <a16:creationId xmlns:a16="http://schemas.microsoft.com/office/drawing/2014/main" id="{61A4A2EA-2BCD-BEB2-FF09-AA5C0E271B4A}"/>
              </a:ext>
            </a:extLst>
          </p:cNvPr>
          <p:cNvSpPr/>
          <p:nvPr/>
        </p:nvSpPr>
        <p:spPr>
          <a:xfrm>
            <a:off x="1188385" y="5683999"/>
            <a:ext cx="578797" cy="645078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主題標籤庫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流程圖: 直接存取儲存裝置 80">
            <a:extLst>
              <a:ext uri="{FF2B5EF4-FFF2-40B4-BE49-F238E27FC236}">
                <a16:creationId xmlns:a16="http://schemas.microsoft.com/office/drawing/2014/main" id="{3D81FF35-A98B-7E33-8FC4-4B999261C4C3}"/>
              </a:ext>
            </a:extLst>
          </p:cNvPr>
          <p:cNvSpPr/>
          <p:nvPr/>
        </p:nvSpPr>
        <p:spPr>
          <a:xfrm>
            <a:off x="8177149" y="2075150"/>
            <a:ext cx="643603" cy="3308861"/>
          </a:xfrm>
          <a:prstGeom prst="flowChartMagneticDrum">
            <a:avLst/>
          </a:prstGeom>
          <a:solidFill>
            <a:srgbClr val="404F64"/>
          </a:solidFill>
          <a:ln w="28575"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畫像建構</a:t>
            </a:r>
          </a:p>
        </p:txBody>
      </p:sp>
      <p:sp>
        <p:nvSpPr>
          <p:cNvPr id="88" name="矩形: 圓角 3113">
            <a:extLst>
              <a:ext uri="{FF2B5EF4-FFF2-40B4-BE49-F238E27FC236}">
                <a16:creationId xmlns:a16="http://schemas.microsoft.com/office/drawing/2014/main" id="{CFAFC8C1-D2EA-4938-4637-B8789950B0D8}"/>
              </a:ext>
            </a:extLst>
          </p:cNvPr>
          <p:cNvSpPr/>
          <p:nvPr/>
        </p:nvSpPr>
        <p:spPr>
          <a:xfrm>
            <a:off x="2513363" y="5647785"/>
            <a:ext cx="1157594" cy="3342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過往</a:t>
            </a:r>
            <a:r>
              <a:rPr lang="en-US" altLang="zh-TW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個月消費總額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矩形: 圓角 3113">
            <a:extLst>
              <a:ext uri="{FF2B5EF4-FFF2-40B4-BE49-F238E27FC236}">
                <a16:creationId xmlns:a16="http://schemas.microsoft.com/office/drawing/2014/main" id="{3580344E-C492-134F-A570-70EE68155E33}"/>
              </a:ext>
            </a:extLst>
          </p:cNvPr>
          <p:cNvSpPr/>
          <p:nvPr/>
        </p:nvSpPr>
        <p:spPr>
          <a:xfrm>
            <a:off x="2513363" y="6037704"/>
            <a:ext cx="1157594" cy="3342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每月平均登入次數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0" name="矩形: 圓角 3113">
            <a:extLst>
              <a:ext uri="{FF2B5EF4-FFF2-40B4-BE49-F238E27FC236}">
                <a16:creationId xmlns:a16="http://schemas.microsoft.com/office/drawing/2014/main" id="{9D5060A4-DAD3-662E-B076-A2FD23AF148C}"/>
              </a:ext>
            </a:extLst>
          </p:cNvPr>
          <p:cNvSpPr/>
          <p:nvPr/>
        </p:nvSpPr>
        <p:spPr>
          <a:xfrm>
            <a:off x="3801151" y="6037704"/>
            <a:ext cx="1157594" cy="3342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客戶生命周期價值（</a:t>
            </a:r>
            <a:r>
              <a:rPr lang="en-US" altLang="zh-TW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CLV</a:t>
            </a: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矩形: 圓角 3113">
            <a:extLst>
              <a:ext uri="{FF2B5EF4-FFF2-40B4-BE49-F238E27FC236}">
                <a16:creationId xmlns:a16="http://schemas.microsoft.com/office/drawing/2014/main" id="{24347C84-28EC-DF1A-8B54-9E1C11D9F4A1}"/>
              </a:ext>
            </a:extLst>
          </p:cNvPr>
          <p:cNvSpPr/>
          <p:nvPr/>
        </p:nvSpPr>
        <p:spPr>
          <a:xfrm>
            <a:off x="3801151" y="5647785"/>
            <a:ext cx="1157594" cy="3342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平均購物車價值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矩形: 圓角 3113">
            <a:extLst>
              <a:ext uri="{FF2B5EF4-FFF2-40B4-BE49-F238E27FC236}">
                <a16:creationId xmlns:a16="http://schemas.microsoft.com/office/drawing/2014/main" id="{0C90E2D2-A701-BEE8-36BB-79D2C398024E}"/>
              </a:ext>
            </a:extLst>
          </p:cNvPr>
          <p:cNvSpPr/>
          <p:nvPr/>
        </p:nvSpPr>
        <p:spPr>
          <a:xfrm>
            <a:off x="5036163" y="5647785"/>
            <a:ext cx="1157594" cy="3342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最近一次購買距今天數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矩形: 圓角 3113">
            <a:extLst>
              <a:ext uri="{FF2B5EF4-FFF2-40B4-BE49-F238E27FC236}">
                <a16:creationId xmlns:a16="http://schemas.microsoft.com/office/drawing/2014/main" id="{9E72EAA2-0DF1-46A7-3B7F-0BE8959F771D}"/>
              </a:ext>
            </a:extLst>
          </p:cNvPr>
          <p:cNvSpPr/>
          <p:nvPr/>
        </p:nvSpPr>
        <p:spPr>
          <a:xfrm>
            <a:off x="5036163" y="6037704"/>
            <a:ext cx="1157594" cy="33424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年度消費增長率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矩形: 圓角 3113">
            <a:extLst>
              <a:ext uri="{FF2B5EF4-FFF2-40B4-BE49-F238E27FC236}">
                <a16:creationId xmlns:a16="http://schemas.microsoft.com/office/drawing/2014/main" id="{583CD10A-CEC5-A569-D441-1190F31D70B0}"/>
              </a:ext>
            </a:extLst>
          </p:cNvPr>
          <p:cNvSpPr/>
          <p:nvPr/>
        </p:nvSpPr>
        <p:spPr>
          <a:xfrm>
            <a:off x="6405960" y="5647785"/>
            <a:ext cx="1157594" cy="334241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性別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矩形: 圓角 3113">
            <a:extLst>
              <a:ext uri="{FF2B5EF4-FFF2-40B4-BE49-F238E27FC236}">
                <a16:creationId xmlns:a16="http://schemas.microsoft.com/office/drawing/2014/main" id="{1B98821E-7BB6-721B-4A33-C31FB6700823}"/>
              </a:ext>
            </a:extLst>
          </p:cNvPr>
          <p:cNvSpPr/>
          <p:nvPr/>
        </p:nvSpPr>
        <p:spPr>
          <a:xfrm>
            <a:off x="6405960" y="6037704"/>
            <a:ext cx="1157594" cy="334241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居住地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" name="矩形: 圓角 3113">
            <a:extLst>
              <a:ext uri="{FF2B5EF4-FFF2-40B4-BE49-F238E27FC236}">
                <a16:creationId xmlns:a16="http://schemas.microsoft.com/office/drawing/2014/main" id="{AC4B121D-ED89-5352-A9E6-E42B194E3A90}"/>
              </a:ext>
            </a:extLst>
          </p:cNvPr>
          <p:cNvSpPr/>
          <p:nvPr/>
        </p:nvSpPr>
        <p:spPr>
          <a:xfrm>
            <a:off x="7663158" y="5647785"/>
            <a:ext cx="1157594" cy="334241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會員等級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圓角矩形 58">
            <a:extLst>
              <a:ext uri="{FF2B5EF4-FFF2-40B4-BE49-F238E27FC236}">
                <a16:creationId xmlns:a16="http://schemas.microsoft.com/office/drawing/2014/main" id="{AB36C1B3-F294-00F8-B4B7-742C47DD5059}"/>
              </a:ext>
            </a:extLst>
          </p:cNvPr>
          <p:cNvSpPr/>
          <p:nvPr/>
        </p:nvSpPr>
        <p:spPr>
          <a:xfrm>
            <a:off x="2306757" y="1339025"/>
            <a:ext cx="7446843" cy="564334"/>
          </a:xfrm>
          <a:prstGeom prst="roundRect">
            <a:avLst>
              <a:gd name="adj" fmla="val 3989"/>
            </a:avLst>
          </a:prstGeom>
          <a:solidFill>
            <a:srgbClr val="FFC000">
              <a:lumMod val="20000"/>
              <a:lumOff val="80000"/>
            </a:srgbClr>
          </a:solidFill>
          <a:ln w="28575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  <p:txBody>
          <a:bodyPr lIns="54610" tIns="54610" rIns="54610" bIns="5461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" name="矩形: 圓角 3113">
            <a:extLst>
              <a:ext uri="{FF2B5EF4-FFF2-40B4-BE49-F238E27FC236}">
                <a16:creationId xmlns:a16="http://schemas.microsoft.com/office/drawing/2014/main" id="{C5D64C01-A56B-F6B6-7DDA-2E82BD6F82FF}"/>
              </a:ext>
            </a:extLst>
          </p:cNvPr>
          <p:cNvSpPr/>
          <p:nvPr/>
        </p:nvSpPr>
        <p:spPr>
          <a:xfrm>
            <a:off x="7663158" y="6037704"/>
            <a:ext cx="1157594" cy="334241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年齡範疇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矩形: 圓角 3113">
            <a:extLst>
              <a:ext uri="{FF2B5EF4-FFF2-40B4-BE49-F238E27FC236}">
                <a16:creationId xmlns:a16="http://schemas.microsoft.com/office/drawing/2014/main" id="{3BBAA6CF-19ED-AA01-898E-4D0C5CFABAC4}"/>
              </a:ext>
            </a:extLst>
          </p:cNvPr>
          <p:cNvSpPr/>
          <p:nvPr/>
        </p:nvSpPr>
        <p:spPr>
          <a:xfrm>
            <a:off x="8898243" y="5647785"/>
            <a:ext cx="1157594" cy="334241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職業類型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9" name="矩形: 圓角 3113">
            <a:extLst>
              <a:ext uri="{FF2B5EF4-FFF2-40B4-BE49-F238E27FC236}">
                <a16:creationId xmlns:a16="http://schemas.microsoft.com/office/drawing/2014/main" id="{8C0AD939-B0B0-085E-9588-ED870DE3D5E0}"/>
              </a:ext>
            </a:extLst>
          </p:cNvPr>
          <p:cNvSpPr/>
          <p:nvPr/>
        </p:nvSpPr>
        <p:spPr>
          <a:xfrm>
            <a:off x="8898243" y="6037704"/>
            <a:ext cx="1157594" cy="334241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註冊渠道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向右箭號 3153">
            <a:extLst>
              <a:ext uri="{FF2B5EF4-FFF2-40B4-BE49-F238E27FC236}">
                <a16:creationId xmlns:a16="http://schemas.microsoft.com/office/drawing/2014/main" id="{8A5A7A47-3CE7-8B4C-805E-4A2114512411}"/>
              </a:ext>
            </a:extLst>
          </p:cNvPr>
          <p:cNvSpPr/>
          <p:nvPr/>
        </p:nvSpPr>
        <p:spPr>
          <a:xfrm rot="16200000" flipV="1">
            <a:off x="6908948" y="5238527"/>
            <a:ext cx="297261" cy="500449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6" name="矩形: 圓角 3112">
            <a:extLst>
              <a:ext uri="{FF2B5EF4-FFF2-40B4-BE49-F238E27FC236}">
                <a16:creationId xmlns:a16="http://schemas.microsoft.com/office/drawing/2014/main" id="{CEE0A8C4-BC3B-C392-47F8-20EE2C67A1C2}"/>
              </a:ext>
            </a:extLst>
          </p:cNvPr>
          <p:cNvSpPr/>
          <p:nvPr/>
        </p:nvSpPr>
        <p:spPr>
          <a:xfrm>
            <a:off x="2606322" y="1531116"/>
            <a:ext cx="1157594" cy="334241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數據擷取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矩形: 圓角 3113">
            <a:extLst>
              <a:ext uri="{FF2B5EF4-FFF2-40B4-BE49-F238E27FC236}">
                <a16:creationId xmlns:a16="http://schemas.microsoft.com/office/drawing/2014/main" id="{C0D29427-7763-978D-5BE4-91CFE6AFE5C9}"/>
              </a:ext>
            </a:extLst>
          </p:cNvPr>
          <p:cNvSpPr/>
          <p:nvPr/>
        </p:nvSpPr>
        <p:spPr>
          <a:xfrm>
            <a:off x="5544887" y="1531116"/>
            <a:ext cx="1157594" cy="334241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數據轉換</a:t>
            </a:r>
            <a:endParaRPr kumimoji="0" lang="en-US" altLang="zh-TW" sz="1000" b="0" i="0" u="none" strike="noStrike" kern="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矩形: 圓角 3113">
            <a:extLst>
              <a:ext uri="{FF2B5EF4-FFF2-40B4-BE49-F238E27FC236}">
                <a16:creationId xmlns:a16="http://schemas.microsoft.com/office/drawing/2014/main" id="{179EC08F-5D68-638B-5C9E-8AD0613D9326}"/>
              </a:ext>
            </a:extLst>
          </p:cNvPr>
          <p:cNvSpPr/>
          <p:nvPr/>
        </p:nvSpPr>
        <p:spPr>
          <a:xfrm>
            <a:off x="4001248" y="1531116"/>
            <a:ext cx="1306307" cy="334241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數據預處理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矩形: 圓角 3113">
            <a:extLst>
              <a:ext uri="{FF2B5EF4-FFF2-40B4-BE49-F238E27FC236}">
                <a16:creationId xmlns:a16="http://schemas.microsoft.com/office/drawing/2014/main" id="{F2E639E4-4F5A-396B-8BF2-53B102D59E0B}"/>
              </a:ext>
            </a:extLst>
          </p:cNvPr>
          <p:cNvSpPr/>
          <p:nvPr/>
        </p:nvSpPr>
        <p:spPr>
          <a:xfrm>
            <a:off x="6939813" y="1531116"/>
            <a:ext cx="1157594" cy="334241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數據運算</a:t>
            </a:r>
            <a:endParaRPr kumimoji="0" lang="en-US" altLang="zh-TW" sz="1000" b="0" i="0" u="none" strike="noStrike" kern="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向右箭號 3150">
            <a:extLst>
              <a:ext uri="{FF2B5EF4-FFF2-40B4-BE49-F238E27FC236}">
                <a16:creationId xmlns:a16="http://schemas.microsoft.com/office/drawing/2014/main" id="{CA883900-CF08-9429-4756-BADB28D43E31}"/>
              </a:ext>
            </a:extLst>
          </p:cNvPr>
          <p:cNvSpPr/>
          <p:nvPr/>
        </p:nvSpPr>
        <p:spPr>
          <a:xfrm>
            <a:off x="3760499" y="1587340"/>
            <a:ext cx="251460" cy="250877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向右箭號 3153">
            <a:extLst>
              <a:ext uri="{FF2B5EF4-FFF2-40B4-BE49-F238E27FC236}">
                <a16:creationId xmlns:a16="http://schemas.microsoft.com/office/drawing/2014/main" id="{864822DB-B27A-4C67-87FD-867861719AE0}"/>
              </a:ext>
            </a:extLst>
          </p:cNvPr>
          <p:cNvSpPr/>
          <p:nvPr/>
        </p:nvSpPr>
        <p:spPr>
          <a:xfrm>
            <a:off x="5314668" y="1564971"/>
            <a:ext cx="251460" cy="250877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向右箭號 3154">
            <a:extLst>
              <a:ext uri="{FF2B5EF4-FFF2-40B4-BE49-F238E27FC236}">
                <a16:creationId xmlns:a16="http://schemas.microsoft.com/office/drawing/2014/main" id="{39C57C6D-7B51-96CD-22B5-1BB1390BA23F}"/>
              </a:ext>
            </a:extLst>
          </p:cNvPr>
          <p:cNvSpPr/>
          <p:nvPr/>
        </p:nvSpPr>
        <p:spPr>
          <a:xfrm>
            <a:off x="6715106" y="1560343"/>
            <a:ext cx="251460" cy="250877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" name="矩形: 圓角 3113">
            <a:extLst>
              <a:ext uri="{FF2B5EF4-FFF2-40B4-BE49-F238E27FC236}">
                <a16:creationId xmlns:a16="http://schemas.microsoft.com/office/drawing/2014/main" id="{20DB4CEC-111E-99E9-8591-46AA0AF8EA40}"/>
              </a:ext>
            </a:extLst>
          </p:cNvPr>
          <p:cNvSpPr/>
          <p:nvPr/>
        </p:nvSpPr>
        <p:spPr>
          <a:xfrm>
            <a:off x="8334738" y="1531116"/>
            <a:ext cx="1157594" cy="334241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數據緩存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向右箭號 3171">
            <a:extLst>
              <a:ext uri="{FF2B5EF4-FFF2-40B4-BE49-F238E27FC236}">
                <a16:creationId xmlns:a16="http://schemas.microsoft.com/office/drawing/2014/main" id="{EBDD818C-42BB-4D2E-E7BC-993F7F84B924}"/>
              </a:ext>
            </a:extLst>
          </p:cNvPr>
          <p:cNvSpPr/>
          <p:nvPr/>
        </p:nvSpPr>
        <p:spPr>
          <a:xfrm>
            <a:off x="8104266" y="1555246"/>
            <a:ext cx="251460" cy="250877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文字方塊 123">
            <a:extLst>
              <a:ext uri="{FF2B5EF4-FFF2-40B4-BE49-F238E27FC236}">
                <a16:creationId xmlns:a16="http://schemas.microsoft.com/office/drawing/2014/main" id="{B819D903-A7F3-E43D-DF04-55C61AE0FCD5}"/>
              </a:ext>
            </a:extLst>
          </p:cNvPr>
          <p:cNvSpPr txBox="1"/>
          <p:nvPr/>
        </p:nvSpPr>
        <p:spPr>
          <a:xfrm>
            <a:off x="5339160" y="1285923"/>
            <a:ext cx="1464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TW" sz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Pipelines</a:t>
            </a:r>
          </a:p>
        </p:txBody>
      </p:sp>
      <p:pic>
        <p:nvPicPr>
          <p:cNvPr id="113" name="圖片 112">
            <a:extLst>
              <a:ext uri="{FF2B5EF4-FFF2-40B4-BE49-F238E27FC236}">
                <a16:creationId xmlns:a16="http://schemas.microsoft.com/office/drawing/2014/main" id="{FEBA6881-B4EA-06C7-7C39-2A5092F26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"/>
          <a:stretch/>
        </p:blipFill>
        <p:spPr>
          <a:xfrm>
            <a:off x="8888108" y="2267551"/>
            <a:ext cx="2616254" cy="2899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4" name="向右箭號 3153">
            <a:extLst>
              <a:ext uri="{FF2B5EF4-FFF2-40B4-BE49-F238E27FC236}">
                <a16:creationId xmlns:a16="http://schemas.microsoft.com/office/drawing/2014/main" id="{93CAE3EE-37F1-826E-4D49-F5EDEC50FF36}"/>
              </a:ext>
            </a:extLst>
          </p:cNvPr>
          <p:cNvSpPr/>
          <p:nvPr/>
        </p:nvSpPr>
        <p:spPr>
          <a:xfrm rot="5400000">
            <a:off x="6068034" y="1749821"/>
            <a:ext cx="297261" cy="500449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593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D6786C0-E070-DB22-04D1-ECA83E90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424337"/>
            <a:ext cx="10044113" cy="48333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55ED3DC-686F-D95D-BBDA-3284A3212284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標籤管理平台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CC7321-D409-9EBB-6C8B-B729A087D20C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根據使用者人口統計資料（自身屬性）、社交關係、偏好習慣和消費行為等資訊而抽象化的</a:t>
            </a:r>
            <a:r>
              <a:rPr lang="zh-TW" altLang="en-US" sz="14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標籤化畫像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918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分群的意義 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同群體之間相似度較高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杰倫的多重宇宙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AEC69BD-4BCD-3E99-6A67-39561ADC1424}"/>
              </a:ext>
            </a:extLst>
          </p:cNvPr>
          <p:cNvSpPr/>
          <p:nvPr/>
        </p:nvSpPr>
        <p:spPr>
          <a:xfrm>
            <a:off x="809626" y="1609725"/>
            <a:ext cx="5829300" cy="4284440"/>
          </a:xfrm>
          <a:prstGeom prst="roundRect">
            <a:avLst>
              <a:gd name="adj" fmla="val 384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89FEFB0-3B3E-13A0-3DF4-EFF2917B1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04945">
            <a:off x="3686890" y="1828316"/>
            <a:ext cx="1794173" cy="193099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39BC5A8-EA12-C6D8-D126-48BFB0F8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8570">
            <a:off x="1529940" y="1799191"/>
            <a:ext cx="1831976" cy="231110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6E6B53F-9C62-1A53-7679-88AC5FFE1AA6}"/>
              </a:ext>
            </a:extLst>
          </p:cNvPr>
          <p:cNvSpPr txBox="1"/>
          <p:nvPr/>
        </p:nvSpPr>
        <p:spPr>
          <a:xfrm>
            <a:off x="7112561" y="2182284"/>
            <a:ext cx="41438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將具有某些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共同特性者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予以整合在一起，然後分配到特定的群體，最後形成許多不同集群的一種分析方法。 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將不同的觀察值依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相對距離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的遠近加以分類成不同集群，對不同集群所具有的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加以歸納並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將某些具有共同特性的樣本予以整合，顯示出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內部同質性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外部異質性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，即達到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群內差異最小、群間差異最大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FA73D73-DDD1-6E19-CB2D-14139A248671}"/>
              </a:ext>
            </a:extLst>
          </p:cNvPr>
          <p:cNvSpPr/>
          <p:nvPr/>
        </p:nvSpPr>
        <p:spPr>
          <a:xfrm>
            <a:off x="7411139" y="1711325"/>
            <a:ext cx="3733603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集群分析概念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B6C1371-CCFD-5C78-71DE-B3ABD2965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1733">
            <a:off x="1419024" y="3746799"/>
            <a:ext cx="1434431" cy="191100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4AD526F-52DB-729F-FC89-7DC9F0880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8191">
            <a:off x="3225728" y="3673990"/>
            <a:ext cx="1500834" cy="18631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074A1F-5223-10CB-EEFB-9FCB6FF25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79353">
            <a:off x="4667642" y="3341708"/>
            <a:ext cx="1819986" cy="1209037"/>
          </a:xfrm>
          <a:prstGeom prst="rect">
            <a:avLst/>
          </a:prstGeom>
        </p:spPr>
      </p:pic>
      <p:pic>
        <p:nvPicPr>
          <p:cNvPr id="11268" name="Picture 4" descr="帶有問號的機器人照片檔及更多機械人照片- 機械人, 不確定, 問號- iStock">
            <a:extLst>
              <a:ext uri="{FF2B5EF4-FFF2-40B4-BE49-F238E27FC236}">
                <a16:creationId xmlns:a16="http://schemas.microsoft.com/office/drawing/2014/main" id="{F6AA616F-7535-B77A-9911-3400E8175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4" y="5153025"/>
            <a:ext cx="1053097" cy="10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49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2014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非監督學習模型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2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 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是一種常用的非監督學習算法，主要用於聚類分析。該算法試圖將數據點分成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，每個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由其內部數據點的均值（中心或質心）定義。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 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通過最小化簇內點到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中心的距離來形成簇，從而將數據點聚集到距離最近的質心。</a:t>
            </a:r>
            <a:endParaRPr lang="en-US" altLang="zh-TW" sz="12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12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質心初始化和迭代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endParaRPr lang="en-US" altLang="zh-TW" sz="12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算法中，首先隨機選擇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個數據點作為初始質心。然後算法進行迭代，每次迭代包括兩個步驟：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(a) 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將每個數據點指派給最近的質心，從而形成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個簇；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(b) 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更新每個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的質心，通常是取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內所有點的均值。這一過程持續進行，直到質心的變化低於一定閾值或達到預定的迭代次數。</a:t>
            </a:r>
            <a:endParaRPr lang="en-US" altLang="zh-TW" sz="12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12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目標函數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endParaRPr lang="en-US" altLang="zh-TW" sz="1200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 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的目標是最小化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內點到其質心的平方距離之和，這也被稱為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內平方誤差（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SSE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）。通過最小化這個誤差，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 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嘗試找到最佳的質心位置，從而達到將數據點有效聚類的目的。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常用評估指標</a:t>
            </a:r>
          </a:p>
          <a:p>
            <a:pPr algn="l"/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群集內平方誤差（</a:t>
            </a:r>
            <a:r>
              <a:rPr lang="en-US" altLang="zh-TW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SSE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：測量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內所有點到質心的平方距離之和，用於評估聚類的緊密程度。</a:t>
            </a:r>
          </a:p>
          <a:p>
            <a:pPr algn="l"/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輪廓系數（</a:t>
            </a:r>
            <a:r>
              <a:rPr lang="en-US" altLang="zh-TW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Silhouette Score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：評估每個點到其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內其他點的平均距離（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）和到最近</a:t>
            </a:r>
            <a:r>
              <a:rPr lang="zh-TW" altLang="en-US" sz="1200" b="1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群集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的所有點的平均距離（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）。輪廓系數的值範圍從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，值越高，聚類質量越好。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分割式集群分析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C-Means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(Centroid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- means)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 means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60B9BE-71F2-F896-C08E-528328BE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57" y="1589365"/>
            <a:ext cx="5885121" cy="2286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7A0E627-029F-753E-62E3-C2E0FD5A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46" y="4197072"/>
            <a:ext cx="3012424" cy="21431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0A1934E-BD6F-EAA3-DD2C-B62E0D6A59B2}"/>
              </a:ext>
            </a:extLst>
          </p:cNvPr>
          <p:cNvSpPr/>
          <p:nvPr/>
        </p:nvSpPr>
        <p:spPr>
          <a:xfrm>
            <a:off x="7410450" y="4197072"/>
            <a:ext cx="1228724" cy="2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4B4E506-1568-8FEF-3DE2-141CD5347DCF}"/>
              </a:ext>
            </a:extLst>
          </p:cNvPr>
          <p:cNvCxnSpPr>
            <a:cxnSpLocks/>
          </p:cNvCxnSpPr>
          <p:nvPr/>
        </p:nvCxnSpPr>
        <p:spPr>
          <a:xfrm>
            <a:off x="7697234" y="4124325"/>
            <a:ext cx="276121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990564-A4B4-6D18-DD90-A538989CBEF7}"/>
              </a:ext>
            </a:extLst>
          </p:cNvPr>
          <p:cNvSpPr txBox="1"/>
          <p:nvPr/>
        </p:nvSpPr>
        <p:spPr>
          <a:xfrm>
            <a:off x="9403471" y="5037801"/>
            <a:ext cx="2398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內聚力越大越好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組內變異小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外斥力越小越好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組間變異大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C289B95-AFAF-1797-9C47-AEF1F7EF3BB1}"/>
              </a:ext>
            </a:extLst>
          </p:cNvPr>
          <p:cNvSpPr txBox="1"/>
          <p:nvPr/>
        </p:nvSpPr>
        <p:spPr>
          <a:xfrm>
            <a:off x="6811946" y="5403433"/>
            <a:ext cx="284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02C0AA0-F8B3-CB5E-9730-D12F1B76E0EC}"/>
              </a:ext>
            </a:extLst>
          </p:cNvPr>
          <p:cNvSpPr txBox="1"/>
          <p:nvPr/>
        </p:nvSpPr>
        <p:spPr>
          <a:xfrm>
            <a:off x="7697234" y="5075892"/>
            <a:ext cx="284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dirty="0">
              <a:solidFill>
                <a:srgbClr val="0D0D0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0696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4F4D40-6B1A-A41D-738A-167AC9E11A1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 means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1AC300-3FC2-53DC-9060-0175041B48D8}"/>
              </a:ext>
            </a:extLst>
          </p:cNvPr>
          <p:cNvSpPr txBox="1"/>
          <p:nvPr/>
        </p:nvSpPr>
        <p:spPr>
          <a:xfrm>
            <a:off x="6344339" y="2198709"/>
            <a:ext cx="494278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給定一個具有</a:t>
            </a:r>
            <a:r>
              <a:rPr lang="en-US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個物件的資料集合，分割方法會構建資料的</a:t>
            </a:r>
            <a:r>
              <a:rPr lang="en-US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個分割區域</a:t>
            </a:r>
            <a:r>
              <a:rPr lang="en-US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342900" indent="-342900">
              <a:buAutoNum type="arabicPeriod"/>
            </a:pP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每個區域表示一個集群，並且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≤ n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每個集群至少包含一個物件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每個物件對象屬於且僅屬於一個集群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事先挑選集群核心和訂定臨界值，所有評估物件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(Objects)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與該集群核心之距離只要沒有超過臨界值，一律歸併入該集群內，否則 屬於其它集群。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分割準則</a:t>
            </a:r>
            <a:r>
              <a:rPr lang="en-US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︰</a:t>
            </a: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同一個集群中的對象儘可能的接近或相關， 不同集群中的對象儘可能的遠離或不同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分割式集群方法的種類： </a:t>
            </a:r>
            <a:endParaRPr lang="en-US" altLang="zh-TW" sz="16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平均法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(K-means;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又稱為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C-means) </a:t>
            </a:r>
          </a:p>
          <a:p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Fuzzy C-Means</a:t>
            </a: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E5103A1-4A26-FF45-74E8-BD3D749788C4}"/>
              </a:ext>
            </a:extLst>
          </p:cNvPr>
          <p:cNvSpPr/>
          <p:nvPr/>
        </p:nvSpPr>
        <p:spPr>
          <a:xfrm>
            <a:off x="6344339" y="1711325"/>
            <a:ext cx="4809436" cy="369332"/>
          </a:xfrm>
          <a:prstGeom prst="roundRect">
            <a:avLst/>
          </a:prstGeom>
          <a:solidFill>
            <a:srgbClr val="9C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分割式集群分析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6A9E83E-2DFC-CC73-9EF0-094AF0CC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31" y="4116047"/>
            <a:ext cx="3245234" cy="222489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0121C8-E545-D9B0-899A-142D83620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58" y="1459855"/>
            <a:ext cx="3733602" cy="265619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DB4FACB-965E-20E0-260C-00808E9524F0}"/>
              </a:ext>
            </a:extLst>
          </p:cNvPr>
          <p:cNvSpPr/>
          <p:nvPr/>
        </p:nvSpPr>
        <p:spPr>
          <a:xfrm>
            <a:off x="2559243" y="1459855"/>
            <a:ext cx="1522882" cy="2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30C658-497C-645A-69BD-59BE3384E8E2}"/>
              </a:ext>
            </a:extLst>
          </p:cNvPr>
          <p:cNvSpPr txBox="1"/>
          <p:nvPr/>
        </p:nvSpPr>
        <p:spPr>
          <a:xfrm>
            <a:off x="3086459" y="3392488"/>
            <a:ext cx="2398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內聚力越大越好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組內變異小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外斥力越小越好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組間變異大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625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arketing Pitch - Rocketo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249DCE"/>
      </a:accent1>
      <a:accent2>
        <a:srgbClr val="38ACC3"/>
      </a:accent2>
      <a:accent3>
        <a:srgbClr val="21B3A9"/>
      </a:accent3>
      <a:accent4>
        <a:srgbClr val="5FBD73"/>
      </a:accent4>
      <a:accent5>
        <a:srgbClr val="566986"/>
      </a:accent5>
      <a:accent6>
        <a:srgbClr val="D8D8D8"/>
      </a:accent6>
      <a:hlink>
        <a:srgbClr val="6DA4EC"/>
      </a:hlink>
      <a:folHlink>
        <a:srgbClr val="CF96E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3323</Words>
  <Application>Microsoft Office PowerPoint</Application>
  <PresentationFormat>寬螢幕</PresentationFormat>
  <Paragraphs>445</Paragraphs>
  <Slides>37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37</vt:i4>
      </vt:variant>
    </vt:vector>
  </HeadingPairs>
  <TitlesOfParts>
    <vt:vector size="51" baseType="lpstr">
      <vt:lpstr>-apple-system</vt:lpstr>
      <vt:lpstr>Helvetica Neue</vt:lpstr>
      <vt:lpstr>Microsoft JhengHei UI</vt:lpstr>
      <vt:lpstr>Microsoft YaHei</vt:lpstr>
      <vt:lpstr>微軟正黑體</vt:lpstr>
      <vt:lpstr>Arial</vt:lpstr>
      <vt:lpstr>Calibri</vt:lpstr>
      <vt:lpstr>Calibri Light</vt:lpstr>
      <vt:lpstr>Century Gothic</vt:lpstr>
      <vt:lpstr>Lato Light</vt:lpstr>
      <vt:lpstr>Wingdings</vt:lpstr>
      <vt:lpstr>Office 佈景主題</vt:lpstr>
      <vt:lpstr>Office Theme</vt:lpstr>
      <vt:lpstr>4_Office 佈景主題</vt:lpstr>
      <vt:lpstr>PowerPoint 簡報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sunny weng</dc:creator>
  <cp:lastModifiedBy>sunny weng</cp:lastModifiedBy>
  <cp:revision>21</cp:revision>
  <dcterms:created xsi:type="dcterms:W3CDTF">2024-05-11T17:34:54Z</dcterms:created>
  <dcterms:modified xsi:type="dcterms:W3CDTF">2024-05-13T04:36:54Z</dcterms:modified>
</cp:coreProperties>
</file>